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69" r:id="rId5"/>
    <p:sldId id="268" r:id="rId6"/>
    <p:sldId id="270" r:id="rId7"/>
    <p:sldId id="258" r:id="rId8"/>
    <p:sldId id="277" r:id="rId9"/>
    <p:sldId id="278" r:id="rId10"/>
    <p:sldId id="280" r:id="rId11"/>
    <p:sldId id="279" r:id="rId12"/>
    <p:sldId id="271" r:id="rId13"/>
    <p:sldId id="283" r:id="rId14"/>
    <p:sldId id="284" r:id="rId15"/>
    <p:sldId id="285" r:id="rId16"/>
    <p:sldId id="273" r:id="rId17"/>
    <p:sldId id="274" r:id="rId18"/>
    <p:sldId id="289" r:id="rId19"/>
    <p:sldId id="286" r:id="rId20"/>
    <p:sldId id="287" r:id="rId21"/>
    <p:sldId id="291" r:id="rId22"/>
    <p:sldId id="288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B7B"/>
    <a:srgbClr val="67103C"/>
    <a:srgbClr val="FCFFE1"/>
    <a:srgbClr val="F8DAB6"/>
    <a:srgbClr val="360520"/>
    <a:srgbClr val="0E092E"/>
    <a:srgbClr val="B81168"/>
    <a:srgbClr val="641139"/>
    <a:srgbClr val="C5F6F7"/>
    <a:srgbClr val="FAE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85E46-EC2E-477A-8441-601E5BF2DAD0}" v="20" dt="2022-09-16T07:59:30.391"/>
    <p1510:client id="{9D5CC247-41CB-4157-B2F0-3AEDAF61D6D4}" v="1221" dt="2022-09-15T23:27:11.076"/>
    <p1510:client id="{D5C43022-AB57-8454-88E7-3725925B1222}" v="248" dt="2022-09-15T21:00:57.953"/>
    <p1510:client id="{EAD61AC7-9C60-45AF-B469-285B26C7276B}" v="2603" dt="2022-09-15T23:22:48.806"/>
    <p1510:client id="{EAF4EA98-668F-A37D-2E37-E28B1F403C19}" v="13" dt="2022-09-15T19:21:11.610"/>
    <p1510:client id="{FECC8672-FD8E-4BD6-AA41-3926AD4D9DC2}" v="68" dt="2022-09-16T07:11:3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2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971AB-7E92-45FC-A7FA-D7189C540810}" type="datetimeFigureOut">
              <a:rPr lang="it-IT" smtClean="0"/>
              <a:t>18/09/2022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2E14C-2A59-426B-A147-2F93E2027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2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2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1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531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85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2E14C-2A59-426B-A147-2F93E202714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6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28D24-99CA-9272-D5B9-4E19FF150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1B9FC6-F7BA-62A6-D7EA-D9AE3A65A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B262D3-347C-31D5-5DBA-1DE95C11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815-0C78-4FAF-9291-6457265FC941}" type="datetime1">
              <a:rPr lang="it-IT" smtClean="0"/>
              <a:t>18/09/2022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8863BC-278F-DA00-A44A-5E922BC6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CA8F6F-1B2D-2B8C-A6BE-D37BD6A2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45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387F1-2EC4-D84D-AF16-A7A521BF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7721F6B-07C6-64D3-2392-C3DF1006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9A9DC-087F-F39C-9D86-71D68109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4EAC-1A55-4C61-983F-F3ECE68640D6}" type="datetime1">
              <a:rPr lang="it-IT" smtClean="0"/>
              <a:t>18/09/2022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49FC79-91F3-EDF2-19A5-2E9A1793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030BE0-47AF-0748-CD1E-DCDCE9EA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4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AA51092-C337-8765-E2CD-392357363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172438-45EA-59E4-8936-910F5A63C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853E60-8505-01F4-E28E-56931A72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095D-4ABF-48CB-9778-CC210D4DBF5E}" type="datetime1">
              <a:rPr lang="it-IT" smtClean="0"/>
              <a:t>18/09/2022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D542D6-4338-8EF2-C9AB-BEFCC9EC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6C29EB-9861-292D-71E2-03816E57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1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22332-73AA-3710-F12F-E8BB0928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D55965-9BFB-C583-6B59-198697167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685D77-72C7-0635-05F5-A2F140A6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2E80-6465-4B5B-B98D-612B9484BAD9}" type="datetime1">
              <a:rPr lang="it-IT" smtClean="0"/>
              <a:t>18/09/2022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4FF13A-32BD-E696-A667-1D3902E9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558DFF-6EE6-0663-AA30-BCAB3B74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72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28F9AE-A159-7875-2242-FD420219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2C966A-BCA8-8C94-A221-D5E1A28D8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AF3BF6-CA08-F9FF-9261-17DD5B02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D84-C245-4D33-91CF-55DA3CA29416}" type="datetime1">
              <a:rPr lang="it-IT" smtClean="0"/>
              <a:t>18/09/2022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227EE0-938B-C8D5-9043-BB1EE543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1B41AB-68B8-9879-6173-100C5F03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46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FA64B-791E-42FB-BF3A-99E2F2EF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7035A6-19F6-A2EA-7D72-E0DCC7A39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05ED76-2F19-13EC-62AA-36A7DD2BA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63EEE4-F944-1EC6-592A-F5641062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4855-2AE8-4E49-8D5E-C4021933377D}" type="datetime1">
              <a:rPr lang="it-IT" smtClean="0"/>
              <a:t>18/09/2022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51098F-214B-3AA8-8EB6-05873F96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2D76B5-4F00-5263-59BE-20AF0FF5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8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76C9B-C8AA-25D1-716A-2EC3D042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1B84E0-20BB-AD82-258E-3A052CB6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D1CFEC-94A0-D3EA-A410-18F500BAA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85B8475-094E-8EA0-7E84-B2CF8187E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DF9C1D-5B27-3768-4375-88C70E02E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C7F5A42-57B8-B563-3E3A-B0069026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9435-FBAB-4ADD-B69B-3664314C73D8}" type="datetime1">
              <a:rPr lang="it-IT" smtClean="0"/>
              <a:t>18/09/2022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BFC5BD5-2A35-804B-C20A-99DBF19C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B7B551-5AFB-39E1-2364-E8BC9681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8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CC474F-6397-60FC-B703-62961349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8337F5-7CFF-00C2-D29B-0D619C14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EDF6-8EB9-4CE7-A4F4-6669D7EEDBEE}" type="datetime1">
              <a:rPr lang="it-IT" smtClean="0"/>
              <a:t>18/09/2022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97A196-303B-4C7B-0DD9-8BA91808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35BD27-458F-37F3-AA7D-984A768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79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B28FAB-7151-0A45-376E-EE319F97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17-ED75-45E5-A3FC-FE9E1BEDFF7B}" type="datetime1">
              <a:rPr lang="it-IT" smtClean="0"/>
              <a:t>18/09/2022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AF3781-E310-095A-93BD-3BA1F768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18AA04-466A-EC5F-6E1E-81A5590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45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401FB-998F-6C1C-E821-E5AF77C5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2F107E-C1AB-D2C5-7457-C2F58347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0F60DF-1BD3-83C5-B3B1-7C5D29BE0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CDF855-10E3-1796-BAC7-74CC5BD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00F3-45C0-4AB0-9648-C1BD2C6FFFDD}" type="datetime1">
              <a:rPr lang="it-IT" smtClean="0"/>
              <a:t>18/09/2022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D3372F-219F-49F9-3395-C11AEC8A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28858F-41DE-FEBF-1605-7CB9F6A2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80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5383A-6130-2C09-3B90-253FBB7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1113842-5AE9-2A3E-40F6-C7B7CED71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49BDEA-80E4-1B74-DD56-9B2262AF7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AB83E4-E687-F98B-215C-913C5C2F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120F-2281-412A-A751-FC17558CE33C}" type="datetime1">
              <a:rPr lang="it-IT" smtClean="0"/>
              <a:t>18/09/2022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7918CC2-8D11-0CD6-ACBD-31C7A2C3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623250-B847-E86F-D915-0BC77E79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08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11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9663E10-041C-AC17-8D84-CBEE3532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D57CE0-306C-3791-7BB7-3A8604CC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0EF2C-0ACE-E65D-3B8C-1C1894606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F85E-25C3-483D-B41D-5E2FC5951704}" type="datetime1">
              <a:rPr lang="it-IT" smtClean="0"/>
              <a:t>18/09/2022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913719-C474-72E4-1C21-BEABCE75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99F4FA-1C6C-5C7F-6C64-955C50D07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31728-37DB-495A-B58D-C83EED851F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29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2EE012D5-53BA-2CF2-111A-3030556ADC39}"/>
              </a:ext>
            </a:extLst>
          </p:cNvPr>
          <p:cNvSpPr/>
          <p:nvPr/>
        </p:nvSpPr>
        <p:spPr>
          <a:xfrm rot="12866233">
            <a:off x="11844197" y="249344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Sottotitolo 2">
            <a:extLst>
              <a:ext uri="{FF2B5EF4-FFF2-40B4-BE49-F238E27FC236}">
                <a16:creationId xmlns:a16="http://schemas.microsoft.com/office/drawing/2014/main" id="{AEA27343-B559-AB68-61DF-C6DF25F4B177}"/>
              </a:ext>
            </a:extLst>
          </p:cNvPr>
          <p:cNvSpPr txBox="1">
            <a:spLocks/>
          </p:cNvSpPr>
          <p:nvPr/>
        </p:nvSpPr>
        <p:spPr>
          <a:xfrm>
            <a:off x="10466485" y="95401"/>
            <a:ext cx="1680938" cy="46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a.a</a:t>
            </a:r>
            <a:r>
              <a:rPr lang="it-IT" sz="1400" i="1" dirty="0">
                <a:solidFill>
                  <a:srgbClr val="FCFFE1"/>
                </a:solidFill>
                <a:latin typeface="Baby Doll" panose="02000500000000000000" pitchFamily="2" charset="0"/>
              </a:rPr>
              <a:t>. 2021/2022</a:t>
            </a: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8035143" y="486266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3830424" y="429934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4813526" y="-142207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9745386" y="-68981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456435" y="666632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8387434" y="28405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698381" y="443586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215660" y="-181338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697547" y="-124153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83176" y="290847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465229" y="584926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Sottotitolo 2">
            <a:extLst>
              <a:ext uri="{FF2B5EF4-FFF2-40B4-BE49-F238E27FC236}">
                <a16:creationId xmlns:a16="http://schemas.microsoft.com/office/drawing/2014/main" id="{DD5F1EE4-D203-8165-621E-D3CF8BCE7424}"/>
              </a:ext>
            </a:extLst>
          </p:cNvPr>
          <p:cNvSpPr txBox="1">
            <a:spLocks/>
          </p:cNvSpPr>
          <p:nvPr/>
        </p:nvSpPr>
        <p:spPr>
          <a:xfrm>
            <a:off x="308692" y="171791"/>
            <a:ext cx="2958545" cy="6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i="1" dirty="0">
                <a:solidFill>
                  <a:srgbClr val="FCFFE1"/>
                </a:solidFill>
                <a:latin typeface="Baby Doll" panose="02000500000000000000" pitchFamily="2" charset="0"/>
              </a:rPr>
              <a:t>Project </a:t>
            </a:r>
            <a:r>
              <a:rPr lang="it-IT" sz="1800" i="1" dirty="0" err="1">
                <a:solidFill>
                  <a:srgbClr val="FCFFE1"/>
                </a:solidFill>
                <a:latin typeface="Baby Doll" panose="02000500000000000000" pitchFamily="2" charset="0"/>
              </a:rPr>
              <a:t>presentation</a:t>
            </a:r>
            <a:endParaRPr lang="it-IT" sz="1800" i="1" dirty="0">
              <a:solidFill>
                <a:srgbClr val="FCFFE1"/>
              </a:solidFill>
              <a:latin typeface="Baby Doll" panose="02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229990" y="239686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637004" y="25329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521071" y="2188411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242284" y="2584740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9757560" y="671476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870459" y="1552264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-2302268" y="61168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693826" y="1138551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B8FAB7-C1D3-1BA1-B633-F1F11AD07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345" y="4384976"/>
            <a:ext cx="8332586" cy="995501"/>
          </a:xfrm>
          <a:noFill/>
        </p:spPr>
        <p:txBody>
          <a:bodyPr>
            <a:noAutofit/>
            <a:scene3d>
              <a:camera prst="orthographicFront"/>
              <a:lightRig rig="threePt" dir="t"/>
            </a:scene3d>
            <a:sp3d extrusionH="57150" prstMaterial="metal">
              <a:bevelT w="88900" h="38100"/>
              <a:bevelB w="50800" h="82550"/>
            </a:sp3d>
          </a:bodyPr>
          <a:lstStyle/>
          <a:p>
            <a:r>
              <a:rPr lang="it-IT" sz="9600" dirty="0">
                <a:ln w="22225" cap="rnd">
                  <a:noFill/>
                </a:ln>
                <a:gradFill>
                  <a:gsLst>
                    <a:gs pos="0">
                      <a:srgbClr val="FCFFE1"/>
                    </a:gs>
                    <a:gs pos="100000">
                      <a:srgbClr val="EBAC85">
                        <a:lumMod val="91000"/>
                      </a:srgbClr>
                    </a:gs>
                  </a:gsLst>
                  <a:lin ang="5400000" scaled="1"/>
                </a:gradFill>
                <a:effectLst>
                  <a:reflection blurRad="76200" stA="46000" endPos="58000" dist="25400" dir="5400000" sy="-100000" algn="bl" rotWithShape="0"/>
                </a:effectLst>
                <a:latin typeface="Irresponsible Direction" panose="02000500000000000000" pitchFamily="2" charset="0"/>
              </a:rPr>
              <a:t>I AM GROOVE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5879899" y="6093527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1175766" y="6319653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1026325" y="85239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1360531" y="8008359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202464" y="6853588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5831403" y="7231117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5655228" y="6697458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4945504" y="6389192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1668689" y="5598906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4674" y="1039440"/>
            <a:ext cx="3920782" cy="891393"/>
          </a:xfrm>
        </p:spPr>
        <p:txBody>
          <a:bodyPr>
            <a:normAutofit/>
          </a:bodyPr>
          <a:lstStyle/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Advanced Coding Tools </a:t>
            </a:r>
          </a:p>
          <a:p>
            <a:pPr algn="r"/>
            <a:r>
              <a:rPr lang="it-IT" sz="2000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And </a:t>
            </a:r>
            <a:r>
              <a:rPr lang="it-IT" sz="2000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latin typeface="Personal Services" panose="02000500000000000000" pitchFamily="2" charset="0"/>
              </a:rPr>
              <a:t>Methodologies</a:t>
            </a:r>
            <a:endParaRPr lang="it-IT" sz="2000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latin typeface="Personal Services" panose="02000500000000000000" pitchFamily="2" charset="0"/>
            </a:endParaRPr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8399489" y="7208123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8753979" y="6678102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342977" y="5945188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364013" y="3380432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442004" y="3056289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103214" y="4448087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31694" y="5062725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575875" y="5044142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372829-3CA6-3723-AA81-D9D6E240724F}"/>
              </a:ext>
            </a:extLst>
          </p:cNvPr>
          <p:cNvSpPr txBox="1"/>
          <p:nvPr/>
        </p:nvSpPr>
        <p:spPr>
          <a:xfrm>
            <a:off x="9296066" y="5329904"/>
            <a:ext cx="2571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Armando </a:t>
            </a:r>
            <a:r>
              <a:rPr lang="it-IT" dirty="0" err="1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Boemio</a:t>
            </a:r>
            <a:endParaRPr lang="it-IT" dirty="0">
              <a:gradFill>
                <a:gsLst>
                  <a:gs pos="43000">
                    <a:srgbClr val="FCFFE1"/>
                  </a:gs>
                  <a:gs pos="100000">
                    <a:srgbClr val="FCFFE1"/>
                  </a:gs>
                  <a:gs pos="100000">
                    <a:srgbClr val="FDF2DF"/>
                  </a:gs>
                </a:gsLst>
                <a:lin ang="16200000" scaled="0"/>
              </a:gradFill>
              <a:effectLst/>
              <a:latin typeface="Personal Services" panose="02000500000000000000" pitchFamily="2" charset="0"/>
            </a:endParaRP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Filippo Gualtieri</a:t>
            </a:r>
          </a:p>
          <a:p>
            <a:pPr algn="r"/>
            <a:r>
              <a:rPr lang="it-IT" dirty="0">
                <a:gradFill>
                  <a:gsLst>
                    <a:gs pos="43000">
                      <a:srgbClr val="FCFFE1"/>
                    </a:gs>
                    <a:gs pos="100000">
                      <a:srgbClr val="FCFFE1"/>
                    </a:gs>
                    <a:gs pos="100000">
                      <a:srgbClr val="FDF2DF"/>
                    </a:gs>
                  </a:gsLst>
                  <a:lin ang="16200000" scaled="0"/>
                </a:gradFill>
                <a:effectLst/>
                <a:latin typeface="Personal Services" panose="02000500000000000000" pitchFamily="2" charset="0"/>
              </a:rPr>
              <a:t>Gabriele Maucione</a:t>
            </a:r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5089361" y="3544710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9704539" y="4695585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8272438" y="5122530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81DA441-0AAC-99A1-5ED9-AF45C71C6B4F}"/>
              </a:ext>
            </a:extLst>
          </p:cNvPr>
          <p:cNvSpPr/>
          <p:nvPr/>
        </p:nvSpPr>
        <p:spPr>
          <a:xfrm>
            <a:off x="5075503" y="1268744"/>
            <a:ext cx="4644161" cy="5057406"/>
          </a:xfrm>
          <a:prstGeom prst="ellipse">
            <a:avLst/>
          </a:prstGeom>
          <a:gradFill>
            <a:gsLst>
              <a:gs pos="0">
                <a:srgbClr val="FFC000">
                  <a:alpha val="21000"/>
                </a:srgbClr>
              </a:gs>
              <a:gs pos="100000">
                <a:srgbClr val="F8DCAE">
                  <a:alpha val="9000"/>
                </a:srgbClr>
              </a:gs>
            </a:gsLst>
            <a:lin ang="16200000" scaled="0"/>
          </a:gradFill>
          <a:ln>
            <a:noFill/>
          </a:ln>
          <a:effectLst>
            <a:softEdge rad="990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F8AE798-BC74-8D48-C374-7CE24EDD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31" y="2343672"/>
            <a:ext cx="2734784" cy="2734784"/>
          </a:xfrm>
          <a:prstGeom prst="rect">
            <a:avLst/>
          </a:prstGeom>
          <a:effectLst>
            <a:reflection blurRad="38100" stA="50000" endA="300" endPos="5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36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Apm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4524896"/>
            <a:ext cx="5949591" cy="164569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4975860" y="3256559"/>
            <a:ext cx="5949591" cy="1996162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Automatic Pattern Modulation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1 to 4 measure periodicity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Controlled with a step slider 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5028903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95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11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8927833" y="1290904"/>
            <a:ext cx="2167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Determines the complexity of the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Influences the metric subdivision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Ranges continuously from 1 to 100 </a:t>
            </a:r>
          </a:p>
          <a:p>
            <a:pPr algn="r"/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5FEF899-450D-7921-5913-3D085D2CFC1C}"/>
              </a:ext>
            </a:extLst>
          </p:cNvPr>
          <p:cNvGrpSpPr/>
          <p:nvPr/>
        </p:nvGrpSpPr>
        <p:grpSpPr>
          <a:xfrm>
            <a:off x="518457" y="3558929"/>
            <a:ext cx="10458657" cy="2671593"/>
            <a:chOff x="518457" y="3558929"/>
            <a:chExt cx="10458657" cy="2671593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939C5028-9C83-41F7-B80D-6AEDAB79475B}"/>
                </a:ext>
              </a:extLst>
            </p:cNvPr>
            <p:cNvGrpSpPr/>
            <p:nvPr/>
          </p:nvGrpSpPr>
          <p:grpSpPr>
            <a:xfrm>
              <a:off x="633470" y="3589443"/>
              <a:ext cx="10156450" cy="2581142"/>
              <a:chOff x="975360" y="3737305"/>
              <a:chExt cx="9540240" cy="2350979"/>
            </a:xfrm>
          </p:grpSpPr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639C6A25-CCBF-A1A4-75B1-67761E2211E2}"/>
                  </a:ext>
                </a:extLst>
              </p:cNvPr>
              <p:cNvSpPr/>
              <p:nvPr/>
            </p:nvSpPr>
            <p:spPr>
              <a:xfrm>
                <a:off x="975360" y="3737305"/>
                <a:ext cx="9540240" cy="2350979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>
                      <a:alpha val="38000"/>
                    </a:srgbClr>
                  </a:gs>
                  <a:gs pos="100000">
                    <a:srgbClr val="FFFF00">
                      <a:alpha val="18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0" name="Immagine 19" descr="Immagine che contiene testo, tramonto, immagine&#10;&#10;Descrizione generata automaticamente">
                <a:extLst>
                  <a:ext uri="{FF2B5EF4-FFF2-40B4-BE49-F238E27FC236}">
                    <a16:creationId xmlns:a16="http://schemas.microsoft.com/office/drawing/2014/main" id="{24962D98-B519-69FE-2DE7-556537B0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9195" y="4953755"/>
                <a:ext cx="5068007" cy="952633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testo, tramonto, immagine, vicino&#10;&#10;Descrizione generata automaticamente">
                <a:extLst>
                  <a:ext uri="{FF2B5EF4-FFF2-40B4-BE49-F238E27FC236}">
                    <a16:creationId xmlns:a16="http://schemas.microsoft.com/office/drawing/2014/main" id="{EDE94595-B54C-528B-4FEE-63CC1C0F1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011" y="3921168"/>
                <a:ext cx="5020376" cy="981212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9B7EB4E6-E250-55D8-C12C-9C75C8760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197" y="3921168"/>
                <a:ext cx="2305372" cy="2010056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A1858ABC-6E22-86BE-F0BB-4CBF7B2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522" y="3897352"/>
                <a:ext cx="1838582" cy="2010056"/>
              </a:xfrm>
              <a:prstGeom prst="rect">
                <a:avLst/>
              </a:prstGeom>
            </p:spPr>
          </p:pic>
        </p:grp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651E391-9BD0-1648-0015-9212897578AC}"/>
                </a:ext>
              </a:extLst>
            </p:cNvPr>
            <p:cNvSpPr/>
            <p:nvPr/>
          </p:nvSpPr>
          <p:spPr>
            <a:xfrm>
              <a:off x="5027523" y="3588141"/>
              <a:ext cx="5949591" cy="1645690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8351A17-C5BB-FEF6-10F3-F54BC30F9603}"/>
                </a:ext>
              </a:extLst>
            </p:cNvPr>
            <p:cNvSpPr/>
            <p:nvPr/>
          </p:nvSpPr>
          <p:spPr>
            <a:xfrm>
              <a:off x="518457" y="3558929"/>
              <a:ext cx="5028903" cy="2671593"/>
            </a:xfrm>
            <a:prstGeom prst="roundRect">
              <a:avLst/>
            </a:prstGeom>
            <a:solidFill>
              <a:schemeClr val="tx1">
                <a:alpha val="29000"/>
              </a:schemeClr>
            </a:solidFill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84A32FCC-2FC0-83E1-6431-0285915B32E8}"/>
                </a:ext>
              </a:extLst>
            </p:cNvPr>
            <p:cNvSpPr/>
            <p:nvPr/>
          </p:nvSpPr>
          <p:spPr>
            <a:xfrm>
              <a:off x="4724400" y="4388023"/>
              <a:ext cx="6068689" cy="1842499"/>
            </a:xfrm>
            <a:prstGeom prst="roundRect">
              <a:avLst/>
            </a:prstGeom>
            <a:solidFill>
              <a:srgbClr val="FCFFE1">
                <a:alpha val="9000"/>
              </a:srgbClr>
            </a:solidFill>
            <a:effectLst>
              <a:softEdge rad="406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5728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A7102AF-D089-0DF0-7167-B44951573174}"/>
              </a:ext>
            </a:extLst>
          </p:cNvPr>
          <p:cNvGrpSpPr/>
          <p:nvPr/>
        </p:nvGrpSpPr>
        <p:grpSpPr>
          <a:xfrm>
            <a:off x="4141518" y="1947336"/>
            <a:ext cx="7526216" cy="4246721"/>
            <a:chOff x="656492" y="1922585"/>
            <a:chExt cx="7526216" cy="4246721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0E892E16-DF11-BA3A-62C8-6BDF2C791A27}"/>
                </a:ext>
              </a:extLst>
            </p:cNvPr>
            <p:cNvSpPr/>
            <p:nvPr/>
          </p:nvSpPr>
          <p:spPr>
            <a:xfrm>
              <a:off x="656492" y="1922585"/>
              <a:ext cx="7526216" cy="4246721"/>
            </a:xfrm>
            <a:prstGeom prst="roundRect">
              <a:avLst/>
            </a:prstGeom>
            <a:solidFill>
              <a:srgbClr val="FFFF00">
                <a:alpha val="24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3482B91-F08C-410D-3FBA-9908C8D3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0" y="2352161"/>
              <a:ext cx="6888480" cy="3505502"/>
            </a:xfrm>
            <a:prstGeom prst="rect">
              <a:avLst/>
            </a:prstGeom>
          </p:spPr>
        </p:pic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B0132F-4C56-C236-097C-07ECA27B1BD3}"/>
              </a:ext>
            </a:extLst>
          </p:cNvPr>
          <p:cNvSpPr txBox="1"/>
          <p:nvPr/>
        </p:nvSpPr>
        <p:spPr>
          <a:xfrm>
            <a:off x="620989" y="2637703"/>
            <a:ext cx="34424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information 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the backend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Four channels, each for a different sound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 pattern and Play buttons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0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7922562" y="2226599"/>
            <a:ext cx="3022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606800" y="2879633"/>
            <a:ext cx="73385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Represents a single row of the pattern grid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Associated with a specific instrument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handles the instrument selection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36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4312810" y="2226599"/>
            <a:ext cx="663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</a:t>
            </a:r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soundcontrol</a:t>
            </a:r>
            <a:endParaRPr lang="en-GB" sz="2400" dirty="0">
              <a:solidFill>
                <a:srgbClr val="FCFFE1"/>
              </a:solidFill>
              <a:latin typeface="Personal Services" panose="02000500000000000000" pitchFamily="2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3223501" y="2879633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Default sounds of kick, snare, hi hat and cowbell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User can record his own sounds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Switch between Default and User sound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3223501" y="4263525"/>
            <a:ext cx="672415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577171" y="4162603"/>
            <a:ext cx="3309030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85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BD00DEC3-6CD6-C426-F0D1-FFD16BDE597A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E2D12B-4213-50B0-A186-D4E58BB6810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3DEAD-96D4-C80E-CF47-A9354CB09795}"/>
              </a:ext>
            </a:extLst>
          </p:cNvPr>
          <p:cNvSpPr/>
          <p:nvPr/>
        </p:nvSpPr>
        <p:spPr>
          <a:xfrm rot="308071">
            <a:off x="-2777465" y="-204637"/>
            <a:ext cx="7890085" cy="2389423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6E0527-5500-AF6A-8730-A006128CFCBA}"/>
              </a:ext>
            </a:extLst>
          </p:cNvPr>
          <p:cNvSpPr/>
          <p:nvPr/>
        </p:nvSpPr>
        <p:spPr>
          <a:xfrm rot="389372">
            <a:off x="-1808220" y="-122216"/>
            <a:ext cx="6749800" cy="2054740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3F3E053-891F-19BF-E0A9-2516B5E7FE96}"/>
              </a:ext>
            </a:extLst>
          </p:cNvPr>
          <p:cNvSpPr/>
          <p:nvPr/>
        </p:nvSpPr>
        <p:spPr>
          <a:xfrm>
            <a:off x="-1977652" y="4489196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3833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309880" y="843704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performance panel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FD584C3-2862-BEB3-70D3-5736B2F1AE12}"/>
              </a:ext>
            </a:extLst>
          </p:cNvPr>
          <p:cNvGrpSpPr/>
          <p:nvPr/>
        </p:nvGrpSpPr>
        <p:grpSpPr>
          <a:xfrm>
            <a:off x="515660" y="4096175"/>
            <a:ext cx="9631679" cy="1832778"/>
            <a:chOff x="576620" y="4139632"/>
            <a:chExt cx="9631679" cy="183277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9CD5B53-F2A0-05EF-E55F-5FAB14BE8187}"/>
                </a:ext>
              </a:extLst>
            </p:cNvPr>
            <p:cNvSpPr/>
            <p:nvPr/>
          </p:nvSpPr>
          <p:spPr>
            <a:xfrm>
              <a:off x="576620" y="4139632"/>
              <a:ext cx="9631679" cy="1832778"/>
            </a:xfrm>
            <a:prstGeom prst="roundRect">
              <a:avLst/>
            </a:prstGeom>
            <a:solidFill>
              <a:srgbClr val="FFFF00">
                <a:alpha val="17000"/>
              </a:srgbClr>
            </a:solidFill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A6CFFA7-8F4A-5C2D-9639-4481DD69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21"/>
            <a:stretch/>
          </p:blipFill>
          <p:spPr>
            <a:xfrm>
              <a:off x="837819" y="4206240"/>
              <a:ext cx="9170792" cy="15604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C439F8-CFCD-8C30-F433-42896249ADD1}"/>
              </a:ext>
            </a:extLst>
          </p:cNvPr>
          <p:cNvSpPr txBox="1"/>
          <p:nvPr/>
        </p:nvSpPr>
        <p:spPr>
          <a:xfrm>
            <a:off x="6563360" y="2226599"/>
            <a:ext cx="438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Soundchannel</a:t>
            </a:r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- cells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2629DA-30EE-EEDF-3C64-CEC9176F0A39}"/>
              </a:ext>
            </a:extLst>
          </p:cNvPr>
          <p:cNvSpPr txBox="1"/>
          <p:nvPr/>
        </p:nvSpPr>
        <p:spPr>
          <a:xfrm>
            <a:off x="515660" y="2879633"/>
            <a:ext cx="10429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Number of cells depends on the generated pattern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Play duration depends on measure subdivision 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Active/inactive state change on click</a:t>
            </a:r>
          </a:p>
          <a:p>
            <a:pPr algn="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A632A8A-4474-0D0B-8B17-5AC956B2C89D}"/>
              </a:ext>
            </a:extLst>
          </p:cNvPr>
          <p:cNvSpPr/>
          <p:nvPr/>
        </p:nvSpPr>
        <p:spPr>
          <a:xfrm>
            <a:off x="650241" y="4263524"/>
            <a:ext cx="2997200" cy="1568280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69B0471-0932-7A9F-12A7-69A2AAE0CA75}"/>
              </a:ext>
            </a:extLst>
          </p:cNvPr>
          <p:cNvSpPr/>
          <p:nvPr/>
        </p:nvSpPr>
        <p:spPr>
          <a:xfrm>
            <a:off x="3005097" y="3996088"/>
            <a:ext cx="6942554" cy="1832778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80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e 16">
            <a:extLst>
              <a:ext uri="{FF2B5EF4-FFF2-40B4-BE49-F238E27FC236}">
                <a16:creationId xmlns:a16="http://schemas.microsoft.com/office/drawing/2014/main" id="{9213869A-7103-7558-3882-82F3630E51AB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39F831-05F6-E8C1-117D-ADA320C04F01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7611DDB-535F-FE76-F98F-427F0F9F9C62}"/>
              </a:ext>
            </a:extLst>
          </p:cNvPr>
          <p:cNvSpPr/>
          <p:nvPr/>
        </p:nvSpPr>
        <p:spPr>
          <a:xfrm rot="526217">
            <a:off x="-1229554" y="-761101"/>
            <a:ext cx="5842920" cy="36928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574FEBB-7701-02C9-0EE3-0F0D18AA33D7}"/>
              </a:ext>
            </a:extLst>
          </p:cNvPr>
          <p:cNvSpPr/>
          <p:nvPr/>
        </p:nvSpPr>
        <p:spPr>
          <a:xfrm rot="711054">
            <a:off x="-796950" y="-707233"/>
            <a:ext cx="5124371" cy="3171407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054627-63B6-2158-FC04-E5600308D895}"/>
              </a:ext>
            </a:extLst>
          </p:cNvPr>
          <p:cNvSpPr txBox="1"/>
          <p:nvPr/>
        </p:nvSpPr>
        <p:spPr>
          <a:xfrm>
            <a:off x="3576577" y="2668002"/>
            <a:ext cx="8040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state from the frontend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control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Generates a pattern based on the current state at every call of APM or Generate button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back to the frontend the generated pattern (</a:t>
            </a:r>
            <a:r>
              <a:rPr lang="en-US" sz="2400" i="1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performance panel</a:t>
            </a: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)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</a:t>
            </a:r>
          </a:p>
          <a:p>
            <a:pPr algn="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A0028F-716D-C345-3AD8-3E4EA06EC3D6}"/>
              </a:ext>
            </a:extLst>
          </p:cNvPr>
          <p:cNvSpPr txBox="1"/>
          <p:nvPr/>
        </p:nvSpPr>
        <p:spPr>
          <a:xfrm>
            <a:off x="896950" y="4935097"/>
            <a:ext cx="7721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recorded audios from the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Trims the audios and saves them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Audio processing with </a:t>
            </a:r>
            <a:r>
              <a:rPr lang="en-US" sz="2400" dirty="0" err="1">
                <a:solidFill>
                  <a:srgbClr val="FCFFE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librosa</a:t>
            </a:r>
            <a:endParaRPr lang="en-US" sz="2400" dirty="0">
              <a:solidFill>
                <a:srgbClr val="FCFFE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algn="r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E1DBA55-8FC0-B961-AD7D-9EC63CBA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8CBA0E3-F684-E593-F4E0-81C40A6E4CE3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939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0D91EE9-F7AC-D5FA-2D9F-5921FA57109E}"/>
              </a:ext>
            </a:extLst>
          </p:cNvPr>
          <p:cNvSpPr/>
          <p:nvPr/>
        </p:nvSpPr>
        <p:spPr>
          <a:xfrm>
            <a:off x="11237319" y="-223401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AC8D756-97AC-973A-A3DE-58E5DF83CEBE}"/>
              </a:ext>
            </a:extLst>
          </p:cNvPr>
          <p:cNvSpPr/>
          <p:nvPr/>
        </p:nvSpPr>
        <p:spPr>
          <a:xfrm rot="18135198">
            <a:off x="10289644" y="77093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 rot="526217">
            <a:off x="-1258954" y="-692477"/>
            <a:ext cx="6767204" cy="400756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 rot="711054">
            <a:off x="-841153" y="-605207"/>
            <a:ext cx="6151585" cy="3495271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86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BACKEND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17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7599226-24C3-B7E4-FC98-1FA213FAF0CE}"/>
              </a:ext>
            </a:extLst>
          </p:cNvPr>
          <p:cNvSpPr txBox="1">
            <a:spLocks/>
          </p:cNvSpPr>
          <p:nvPr/>
        </p:nvSpPr>
        <p:spPr>
          <a:xfrm>
            <a:off x="505988" y="1203112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Pattern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E579BC-852D-F638-BCCD-8F37329116EB}"/>
              </a:ext>
            </a:extLst>
          </p:cNvPr>
          <p:cNvSpPr txBox="1"/>
          <p:nvPr/>
        </p:nvSpPr>
        <p:spPr>
          <a:xfrm>
            <a:off x="3540792" y="2996568"/>
            <a:ext cx="8040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Complexity sets the metric quantum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 and Complexity set the number of cells</a:t>
            </a:r>
          </a:p>
          <a:p>
            <a:pPr algn="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5889A-FEC5-A620-EFB9-512ADCB52798}"/>
              </a:ext>
            </a:extLst>
          </p:cNvPr>
          <p:cNvSpPr txBox="1"/>
          <p:nvPr/>
        </p:nvSpPr>
        <p:spPr>
          <a:xfrm>
            <a:off x="888783" y="4237540"/>
            <a:ext cx="772181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as a string of </a:t>
            </a:r>
            <a:r>
              <a:rPr lang="en-US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booleans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Probability based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Kick and snare follow custom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Hi-hat and cowbell rely on Markov chain approach</a:t>
            </a:r>
          </a:p>
          <a:p>
            <a:pPr algn="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AFB3EB8-9D7D-2722-2234-B725C1707E7F}"/>
              </a:ext>
            </a:extLst>
          </p:cNvPr>
          <p:cNvSpPr/>
          <p:nvPr/>
        </p:nvSpPr>
        <p:spPr>
          <a:xfrm>
            <a:off x="8414473" y="-22340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542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748528" y="-3189599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180" y="2431152"/>
            <a:ext cx="6184606" cy="3333136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Graphic user </a:t>
            </a:r>
            <a:r>
              <a:rPr lang="it-IT" sz="7200" dirty="0" err="1">
                <a:solidFill>
                  <a:srgbClr val="F8DAB6"/>
                </a:solidFill>
                <a:latin typeface="Personal Services" panose="02000500000000000000" pitchFamily="2" charset="0"/>
              </a:rPr>
              <a:t>interface</a:t>
            </a:r>
            <a:endParaRPr lang="it-IT" sz="7200" dirty="0">
              <a:solidFill>
                <a:srgbClr val="F8DAB6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609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in-screen">
            <a:extLst>
              <a:ext uri="{FF2B5EF4-FFF2-40B4-BE49-F238E27FC236}">
                <a16:creationId xmlns:a16="http://schemas.microsoft.com/office/drawing/2014/main" id="{1B8A5019-21FB-DA7C-6F62-8899C04D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160" y="275303"/>
            <a:ext cx="12677000" cy="6322142"/>
          </a:xfrm>
          <a:prstGeom prst="rect">
            <a:avLst/>
          </a:prstGeom>
          <a:noFill/>
          <a:effectLst>
            <a:glow rad="889000">
              <a:schemeClr val="tx2">
                <a:alpha val="23000"/>
              </a:schemeClr>
            </a:glow>
            <a:outerShdw sx="124000" sy="124000" algn="ctr" rotWithShape="0">
              <a:srgbClr val="000000">
                <a:alpha val="7000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69453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e 14">
            <a:extLst>
              <a:ext uri="{FF2B5EF4-FFF2-40B4-BE49-F238E27FC236}">
                <a16:creationId xmlns:a16="http://schemas.microsoft.com/office/drawing/2014/main" id="{65D3BEF6-543F-0CAA-96F8-EF2EA9600613}"/>
              </a:ext>
            </a:extLst>
          </p:cNvPr>
          <p:cNvSpPr/>
          <p:nvPr/>
        </p:nvSpPr>
        <p:spPr>
          <a:xfrm>
            <a:off x="-940921" y="-1413529"/>
            <a:ext cx="4813248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59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452A8E78-0BE8-C9DE-B5ED-D8B770DB358E}"/>
              </a:ext>
            </a:extLst>
          </p:cNvPr>
          <p:cNvSpPr/>
          <p:nvPr/>
        </p:nvSpPr>
        <p:spPr>
          <a:xfrm>
            <a:off x="5184949" y="3738208"/>
            <a:ext cx="6371023" cy="3024185"/>
          </a:xfrm>
          <a:prstGeom prst="ellipse">
            <a:avLst/>
          </a:prstGeom>
          <a:gradFill>
            <a:gsLst>
              <a:gs pos="0">
                <a:srgbClr val="FCFFE1">
                  <a:alpha val="31000"/>
                </a:srgbClr>
              </a:gs>
              <a:gs pos="100000">
                <a:srgbClr val="FFC000">
                  <a:alpha val="35000"/>
                </a:srgbClr>
              </a:gs>
            </a:gsLst>
            <a:lin ang="5400000" scaled="1"/>
          </a:gradFill>
          <a:ln>
            <a:noFill/>
          </a:ln>
          <a:effectLst>
            <a:softEdge rad="711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DF2914B-4DCE-9E9E-7060-A37697F96FB4}"/>
              </a:ext>
            </a:extLst>
          </p:cNvPr>
          <p:cNvSpPr/>
          <p:nvPr/>
        </p:nvSpPr>
        <p:spPr>
          <a:xfrm>
            <a:off x="-1949647" y="-1605610"/>
            <a:ext cx="5989872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0481" y="389926"/>
            <a:ext cx="5508656" cy="1325563"/>
          </a:xfrm>
          <a:effectLst>
            <a:glow>
              <a:schemeClr val="accent1"/>
            </a:glo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CONCEPT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07BAAF-2AE2-136D-0BD8-973C8A7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89" y="2192640"/>
            <a:ext cx="10510684" cy="106841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3600" dirty="0">
                <a:solidFill>
                  <a:srgbClr val="F8DEAE"/>
                </a:solidFill>
                <a:latin typeface="Personal Services" panose="02000500000000000000" pitchFamily="2" charset="0"/>
              </a:rPr>
              <a:t>I AM GROOVE</a:t>
            </a:r>
            <a:r>
              <a:rPr lang="en-US" sz="3600" i="1" dirty="0">
                <a:solidFill>
                  <a:srgbClr val="F8DEAE"/>
                </a:solidFill>
                <a:latin typeface="Personal Services" panose="02000500000000000000" pitchFamily="2" charset="0"/>
              </a:rPr>
              <a:t> </a:t>
            </a: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is an automated</a:t>
            </a:r>
          </a:p>
          <a:p>
            <a:pPr marL="0" indent="0" algn="r">
              <a:buNone/>
            </a:pPr>
            <a:r>
              <a:rPr lang="en-US" sz="3600" dirty="0">
                <a:solidFill>
                  <a:srgbClr val="FCFFE1"/>
                </a:solidFill>
                <a:latin typeface="Personal Services" panose="02000500000000000000" pitchFamily="2" charset="0"/>
              </a:rPr>
              <a:t> drum machine web application</a:t>
            </a:r>
            <a:endParaRPr lang="en-US" sz="1600" dirty="0">
              <a:solidFill>
                <a:srgbClr val="FCFFE1"/>
              </a:solidFill>
              <a:latin typeface="Century Gothic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2801140-04E5-DAE7-1658-C6B532CC9A0C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10AE36-B84F-FFDC-537F-096F294453B8}"/>
              </a:ext>
            </a:extLst>
          </p:cNvPr>
          <p:cNvSpPr txBox="1"/>
          <p:nvPr/>
        </p:nvSpPr>
        <p:spPr>
          <a:xfrm>
            <a:off x="999895" y="3502206"/>
            <a:ext cx="6935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Algorithmically generated patterns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Record your own sounds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Customize your groove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Enhance your creativity</a:t>
            </a:r>
          </a:p>
          <a:p>
            <a:endParaRPr lang="it-IT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5ACABD25-5FC9-AFFB-9EF2-8B5223B04A37}"/>
              </a:ext>
            </a:extLst>
          </p:cNvPr>
          <p:cNvGrpSpPr/>
          <p:nvPr/>
        </p:nvGrpSpPr>
        <p:grpSpPr>
          <a:xfrm>
            <a:off x="5643936" y="4351232"/>
            <a:ext cx="5380691" cy="1846659"/>
            <a:chOff x="2907378" y="708499"/>
            <a:chExt cx="8441506" cy="2989000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8AF36D06-DAA2-4196-F433-22181294EE45}"/>
                </a:ext>
              </a:extLst>
            </p:cNvPr>
            <p:cNvSpPr/>
            <p:nvPr/>
          </p:nvSpPr>
          <p:spPr>
            <a:xfrm>
              <a:off x="5897978" y="965786"/>
              <a:ext cx="2155723" cy="21557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679F57D7-D11E-07F0-3070-9D75E2EF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619" y="745367"/>
              <a:ext cx="2915265" cy="2915265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7C195966-74F4-E677-3554-F3F3A685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378" y="708499"/>
              <a:ext cx="2989000" cy="2989000"/>
            </a:xfrm>
            <a:prstGeom prst="rect">
              <a:avLst/>
            </a:prstGeom>
          </p:spPr>
        </p:pic>
        <p:pic>
          <p:nvPicPr>
            <p:cNvPr id="23" name="Immagine 22" descr="Immagine che contiene testo, segnale, scuro&#10;&#10;Descrizione generata automaticamente">
              <a:extLst>
                <a:ext uri="{FF2B5EF4-FFF2-40B4-BE49-F238E27FC236}">
                  <a16:creationId xmlns:a16="http://schemas.microsoft.com/office/drawing/2014/main" id="{58662A87-0468-3AFD-54FB-081E53C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158" y="1218966"/>
              <a:ext cx="1649361" cy="1649361"/>
            </a:xfrm>
            <a:prstGeom prst="rect">
              <a:avLst/>
            </a:prstGeom>
          </p:spPr>
        </p:pic>
        <p:pic>
          <p:nvPicPr>
            <p:cNvPr id="24" name="Elemento grafico 23" descr="Frecce a zig zag contorno">
              <a:extLst>
                <a:ext uri="{FF2B5EF4-FFF2-40B4-BE49-F238E27FC236}">
                  <a16:creationId xmlns:a16="http://schemas.microsoft.com/office/drawing/2014/main" id="{2D2396CF-EEB6-D37E-8F98-5A0D6F88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4526" y="1750215"/>
              <a:ext cx="586862" cy="586862"/>
            </a:xfrm>
            <a:prstGeom prst="rect">
              <a:avLst/>
            </a:prstGeom>
          </p:spPr>
        </p:pic>
        <p:pic>
          <p:nvPicPr>
            <p:cNvPr id="25" name="Elemento grafico 24" descr="Frecce a zig zag contorno">
              <a:extLst>
                <a:ext uri="{FF2B5EF4-FFF2-40B4-BE49-F238E27FC236}">
                  <a16:creationId xmlns:a16="http://schemas.microsoft.com/office/drawing/2014/main" id="{7595C591-FAE4-C8B4-00FB-3473858F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16470" y="1769415"/>
              <a:ext cx="586862" cy="586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2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532" y="3225001"/>
            <a:ext cx="5769024" cy="1617021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763907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ED9952E-332A-6567-AF3E-558BDE1A8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346325-08BE-5111-E863-A88B186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/>
              <a:t>21</a:t>
            </a:fld>
            <a:endParaRPr lang="it-IT"/>
          </a:p>
        </p:txBody>
      </p:sp>
      <p:pic>
        <p:nvPicPr>
          <p:cNvPr id="7" name="i am groove demo2">
            <a:hlinkClick r:id="" action="ppaction://media"/>
            <a:extLst>
              <a:ext uri="{FF2B5EF4-FFF2-40B4-BE49-F238E27FC236}">
                <a16:creationId xmlns:a16="http://schemas.microsoft.com/office/drawing/2014/main" id="{3C3EC77E-E5AF-28F2-17B8-49C46689F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840" y="565785"/>
            <a:ext cx="10180320" cy="5726430"/>
          </a:xfrm>
          <a:prstGeom prst="roundRect">
            <a:avLst/>
          </a:prstGeom>
          <a:ln w="57150">
            <a:solidFill>
              <a:srgbClr val="67103C"/>
            </a:solidFill>
          </a:ln>
          <a:effectLst>
            <a:glow rad="431800">
              <a:srgbClr val="DB1B7B">
                <a:alpha val="40000"/>
              </a:srgbClr>
            </a:glow>
            <a:outerShdw blurRad="76200" dist="6858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327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e 43">
            <a:extLst>
              <a:ext uri="{FF2B5EF4-FFF2-40B4-BE49-F238E27FC236}">
                <a16:creationId xmlns:a16="http://schemas.microsoft.com/office/drawing/2014/main" id="{4EE9C9DF-D9B3-ED88-B834-E838B00D0CBB}"/>
              </a:ext>
            </a:extLst>
          </p:cNvPr>
          <p:cNvSpPr/>
          <p:nvPr/>
        </p:nvSpPr>
        <p:spPr>
          <a:xfrm rot="18135198">
            <a:off x="6584617" y="3325537"/>
            <a:ext cx="1116586" cy="1122429"/>
          </a:xfrm>
          <a:prstGeom prst="ellipse">
            <a:avLst/>
          </a:prstGeom>
          <a:solidFill>
            <a:schemeClr val="accent4">
              <a:alpha val="6000"/>
            </a:schemeClr>
          </a:solidFill>
          <a:ln>
            <a:noFill/>
          </a:ln>
          <a:effectLst>
            <a:glow rad="1473200">
              <a:srgbClr val="F1C1F5">
                <a:alpha val="0"/>
              </a:srgbClr>
            </a:glow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B2E39FE-CE61-AF34-738B-D445F14A82EC}"/>
              </a:ext>
            </a:extLst>
          </p:cNvPr>
          <p:cNvSpPr/>
          <p:nvPr/>
        </p:nvSpPr>
        <p:spPr>
          <a:xfrm rot="12866233">
            <a:off x="8294860" y="2770290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4165FBB-A0BA-0ED1-FF19-3BA155B5AD33}"/>
              </a:ext>
            </a:extLst>
          </p:cNvPr>
          <p:cNvSpPr/>
          <p:nvPr/>
        </p:nvSpPr>
        <p:spPr>
          <a:xfrm rot="6079824">
            <a:off x="6936908" y="2867676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898DB18-5018-DFD1-49A1-10D75BDBF98A}"/>
              </a:ext>
            </a:extLst>
          </p:cNvPr>
          <p:cNvSpPr/>
          <p:nvPr/>
        </p:nvSpPr>
        <p:spPr>
          <a:xfrm rot="1528165">
            <a:off x="8307034" y="3510747"/>
            <a:ext cx="193327" cy="16657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2824AB1B-24B6-B5DA-23A5-D9EA12A9296B}"/>
              </a:ext>
            </a:extLst>
          </p:cNvPr>
          <p:cNvSpPr/>
          <p:nvPr/>
        </p:nvSpPr>
        <p:spPr>
          <a:xfrm rot="18135198">
            <a:off x="6948963" y="10047394"/>
            <a:ext cx="665997" cy="683122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33527894-5806-EEF1-D823-FC2D3C7C75E0}"/>
              </a:ext>
            </a:extLst>
          </p:cNvPr>
          <p:cNvSpPr/>
          <p:nvPr/>
        </p:nvSpPr>
        <p:spPr>
          <a:xfrm rot="6079824">
            <a:off x="7303453" y="95173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7936C248-3B10-2254-CCF3-2BC4F80D7931}"/>
              </a:ext>
            </a:extLst>
          </p:cNvPr>
          <p:cNvSpPr/>
          <p:nvPr/>
        </p:nvSpPr>
        <p:spPr>
          <a:xfrm rot="6079824">
            <a:off x="8254013" y="7534856"/>
            <a:ext cx="53202" cy="46372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Ovale 146">
            <a:extLst>
              <a:ext uri="{FF2B5EF4-FFF2-40B4-BE49-F238E27FC236}">
                <a16:creationId xmlns:a16="http://schemas.microsoft.com/office/drawing/2014/main" id="{26DAB0A5-C5DA-DB9C-41B9-6596BEBEB0C3}"/>
              </a:ext>
            </a:extLst>
          </p:cNvPr>
          <p:cNvSpPr/>
          <p:nvPr/>
        </p:nvSpPr>
        <p:spPr>
          <a:xfrm rot="12866233">
            <a:off x="6821912" y="7961801"/>
            <a:ext cx="45719" cy="45719"/>
          </a:xfrm>
          <a:prstGeom prst="ellipse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BCD1AC2-2541-539E-E264-D8DBF8EE1B0F}"/>
              </a:ext>
            </a:extLst>
          </p:cNvPr>
          <p:cNvSpPr/>
          <p:nvPr/>
        </p:nvSpPr>
        <p:spPr>
          <a:xfrm rot="18135198">
            <a:off x="-1906961" y="3505903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AE05BAC5-6D83-6C88-9C00-100A5D41D6B4}"/>
              </a:ext>
            </a:extLst>
          </p:cNvPr>
          <p:cNvSpPr/>
          <p:nvPr/>
        </p:nvSpPr>
        <p:spPr>
          <a:xfrm rot="18135198">
            <a:off x="-2148907" y="3282857"/>
            <a:ext cx="112037" cy="130847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B1E76766-E697-9586-F5AE-B6940D1423D5}"/>
              </a:ext>
            </a:extLst>
          </p:cNvPr>
          <p:cNvSpPr/>
          <p:nvPr/>
        </p:nvSpPr>
        <p:spPr>
          <a:xfrm rot="18135198">
            <a:off x="-1234866" y="2657933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0079B30B-CD7A-9A36-58E0-12069AF7A161}"/>
              </a:ext>
            </a:extLst>
          </p:cNvPr>
          <p:cNvSpPr/>
          <p:nvPr/>
        </p:nvSpPr>
        <p:spPr>
          <a:xfrm rot="18135198">
            <a:off x="-2148073" y="2715118"/>
            <a:ext cx="112037" cy="130847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174E9BF-5027-3E3F-D741-E2AC6D1BCDC7}"/>
              </a:ext>
            </a:extLst>
          </p:cNvPr>
          <p:cNvSpPr/>
          <p:nvPr/>
        </p:nvSpPr>
        <p:spPr>
          <a:xfrm rot="18135198">
            <a:off x="-1533702" y="3130118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B10D30F-4DE6-0E32-AA83-A593ADC08095}"/>
              </a:ext>
            </a:extLst>
          </p:cNvPr>
          <p:cNvSpPr/>
          <p:nvPr/>
        </p:nvSpPr>
        <p:spPr>
          <a:xfrm rot="18135198">
            <a:off x="-985297" y="3424197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8F4F029-3877-2FA3-C335-ADF755ED651C}"/>
              </a:ext>
            </a:extLst>
          </p:cNvPr>
          <p:cNvSpPr/>
          <p:nvPr/>
        </p:nvSpPr>
        <p:spPr>
          <a:xfrm rot="16341756">
            <a:off x="-1220536" y="5236132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0D3F89EA-8C0F-09D1-4DD0-240053398504}"/>
              </a:ext>
            </a:extLst>
          </p:cNvPr>
          <p:cNvSpPr/>
          <p:nvPr/>
        </p:nvSpPr>
        <p:spPr>
          <a:xfrm rot="16341756">
            <a:off x="-813522" y="5372253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49372918-3BF7-29DA-E59E-83FAE7FA0870}"/>
              </a:ext>
            </a:extLst>
          </p:cNvPr>
          <p:cNvSpPr/>
          <p:nvPr/>
        </p:nvSpPr>
        <p:spPr>
          <a:xfrm rot="16341756">
            <a:off x="-929455" y="5027682"/>
            <a:ext cx="53202" cy="46372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D2B8C91-EC13-E222-86A8-C693052A1698}"/>
              </a:ext>
            </a:extLst>
          </p:cNvPr>
          <p:cNvSpPr/>
          <p:nvPr/>
        </p:nvSpPr>
        <p:spPr>
          <a:xfrm rot="16341756">
            <a:off x="-1692810" y="5424011"/>
            <a:ext cx="124204" cy="100541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1B1268-7730-F19E-AED3-82D2E8A1381E}"/>
              </a:ext>
            </a:extLst>
          </p:cNvPr>
          <p:cNvSpPr/>
          <p:nvPr/>
        </p:nvSpPr>
        <p:spPr>
          <a:xfrm>
            <a:off x="-580067" y="4391535"/>
            <a:ext cx="4678252" cy="4504297"/>
          </a:xfrm>
          <a:prstGeom prst="ellipse">
            <a:avLst/>
          </a:prstGeom>
          <a:gradFill>
            <a:gsLst>
              <a:gs pos="73400">
                <a:srgbClr val="FCCCF2">
                  <a:alpha val="34000"/>
                </a:srgbClr>
              </a:gs>
              <a:gs pos="0">
                <a:schemeClr val="accent4">
                  <a:lumMod val="40000"/>
                  <a:lumOff val="60000"/>
                  <a:alpha val="28000"/>
                </a:schemeClr>
              </a:gs>
              <a:gs pos="100000">
                <a:schemeClr val="accent2">
                  <a:lumMod val="20000"/>
                  <a:lumOff val="80000"/>
                  <a:alpha val="14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2B6D89-BAA5-1F00-184F-56CE2BB3A783}"/>
              </a:ext>
            </a:extLst>
          </p:cNvPr>
          <p:cNvSpPr/>
          <p:nvPr/>
        </p:nvSpPr>
        <p:spPr>
          <a:xfrm>
            <a:off x="-2144352" y="3977822"/>
            <a:ext cx="8371556" cy="802707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4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2600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71FEA7A-02F7-5337-9B0D-61FFCAB75B06}"/>
              </a:ext>
            </a:extLst>
          </p:cNvPr>
          <p:cNvSpPr/>
          <p:nvPr/>
        </p:nvSpPr>
        <p:spPr>
          <a:xfrm>
            <a:off x="4429373" y="8932798"/>
            <a:ext cx="2751188" cy="2411941"/>
          </a:xfrm>
          <a:prstGeom prst="ellipse">
            <a:avLst/>
          </a:prstGeom>
          <a:solidFill>
            <a:srgbClr val="EDD5B9">
              <a:alpha val="13000"/>
            </a:srgbClr>
          </a:solidFill>
          <a:ln>
            <a:noFill/>
          </a:ln>
          <a:effectLst>
            <a:glow rad="1905000">
              <a:schemeClr val="accent1">
                <a:lumMod val="20000"/>
                <a:lumOff val="80000"/>
                <a:alpha val="3000"/>
              </a:schemeClr>
            </a:glow>
            <a:softEdge rad="2286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FDB2B67-5BCE-E1B1-E6BE-3C178C15358A}"/>
              </a:ext>
            </a:extLst>
          </p:cNvPr>
          <p:cNvSpPr/>
          <p:nvPr/>
        </p:nvSpPr>
        <p:spPr>
          <a:xfrm>
            <a:off x="-2626292" y="9158924"/>
            <a:ext cx="2134970" cy="2029946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E3C0F874-23B7-E3CA-1142-B8E13F95514A}"/>
              </a:ext>
            </a:extLst>
          </p:cNvPr>
          <p:cNvSpPr/>
          <p:nvPr/>
        </p:nvSpPr>
        <p:spPr>
          <a:xfrm rot="6079824">
            <a:off x="-424201" y="1136317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ED386F1-33DF-8313-71ED-456DBB5EAEC9}"/>
              </a:ext>
            </a:extLst>
          </p:cNvPr>
          <p:cNvSpPr/>
          <p:nvPr/>
        </p:nvSpPr>
        <p:spPr>
          <a:xfrm>
            <a:off x="-89995" y="1084763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C188AC27-26B1-9FF4-909B-FC604E2FA028}"/>
              </a:ext>
            </a:extLst>
          </p:cNvPr>
          <p:cNvSpPr/>
          <p:nvPr/>
        </p:nvSpPr>
        <p:spPr>
          <a:xfrm rot="12866233">
            <a:off x="-1248062" y="9692859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B3C8E3F-14F1-F5E0-A534-0BB3933FE38E}"/>
              </a:ext>
            </a:extLst>
          </p:cNvPr>
          <p:cNvSpPr/>
          <p:nvPr/>
        </p:nvSpPr>
        <p:spPr>
          <a:xfrm rot="12866233">
            <a:off x="4380877" y="10070388"/>
            <a:ext cx="112672" cy="108560"/>
          </a:xfrm>
          <a:prstGeom prst="ellipse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FB6FFAF-0850-52E2-488A-0EBC24F28687}"/>
              </a:ext>
            </a:extLst>
          </p:cNvPr>
          <p:cNvSpPr/>
          <p:nvPr/>
        </p:nvSpPr>
        <p:spPr>
          <a:xfrm rot="12866233">
            <a:off x="4204702" y="9536729"/>
            <a:ext cx="82810" cy="76827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1002F965-A1F6-7711-1065-E4EC2077C615}"/>
              </a:ext>
            </a:extLst>
          </p:cNvPr>
          <p:cNvSpPr/>
          <p:nvPr/>
        </p:nvSpPr>
        <p:spPr>
          <a:xfrm rot="12866233">
            <a:off x="3494978" y="9228463"/>
            <a:ext cx="82810" cy="76827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71B6DA9-7EF4-7CC3-D118-2EC6D75574E1}"/>
              </a:ext>
            </a:extLst>
          </p:cNvPr>
          <p:cNvSpPr/>
          <p:nvPr/>
        </p:nvSpPr>
        <p:spPr>
          <a:xfrm rot="12866233">
            <a:off x="-3119215" y="8438177"/>
            <a:ext cx="357509" cy="308064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950E43A7-FCC8-FF76-7664-CD9296377ECB}"/>
              </a:ext>
            </a:extLst>
          </p:cNvPr>
          <p:cNvSpPr/>
          <p:nvPr/>
        </p:nvSpPr>
        <p:spPr>
          <a:xfrm rot="6079824">
            <a:off x="-1107549" y="8784459"/>
            <a:ext cx="150839" cy="139522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EDD892DC-5173-12C5-240A-C15C6725BEF3}"/>
              </a:ext>
            </a:extLst>
          </p:cNvPr>
          <p:cNvSpPr/>
          <p:nvPr/>
        </p:nvSpPr>
        <p:spPr>
          <a:xfrm rot="16341756">
            <a:off x="-1086513" y="6219703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4F66F2CF-0ED8-E208-8637-385A3F5345D8}"/>
              </a:ext>
            </a:extLst>
          </p:cNvPr>
          <p:cNvSpPr/>
          <p:nvPr/>
        </p:nvSpPr>
        <p:spPr>
          <a:xfrm rot="16341756">
            <a:off x="-1892530" y="5895560"/>
            <a:ext cx="72387" cy="65526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448CBF07-A95F-E34A-C3D5-94B2550A2D08}"/>
              </a:ext>
            </a:extLst>
          </p:cNvPr>
          <p:cNvSpPr/>
          <p:nvPr/>
        </p:nvSpPr>
        <p:spPr>
          <a:xfrm rot="1528165">
            <a:off x="-1347312" y="7287358"/>
            <a:ext cx="237596" cy="254384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6D2EBDA4-3795-0F3D-428E-EFF84190DA81}"/>
              </a:ext>
            </a:extLst>
          </p:cNvPr>
          <p:cNvSpPr/>
          <p:nvPr/>
        </p:nvSpPr>
        <p:spPr>
          <a:xfrm rot="1528165">
            <a:off x="-1418832" y="7901996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AE053E66-0B8D-E805-5CBF-B54F80FB9D01}"/>
              </a:ext>
            </a:extLst>
          </p:cNvPr>
          <p:cNvSpPr/>
          <p:nvPr/>
        </p:nvSpPr>
        <p:spPr>
          <a:xfrm rot="1528165">
            <a:off x="-874651" y="7883413"/>
            <a:ext cx="112672" cy="108560"/>
          </a:xfrm>
          <a:prstGeom prst="ellipse">
            <a:avLst/>
          </a:prstGeom>
          <a:solidFill>
            <a:srgbClr val="B81168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Ovale 144">
            <a:extLst>
              <a:ext uri="{FF2B5EF4-FFF2-40B4-BE49-F238E27FC236}">
                <a16:creationId xmlns:a16="http://schemas.microsoft.com/office/drawing/2014/main" id="{E1F8D907-BE25-C4D2-D353-BE389C2F45C6}"/>
              </a:ext>
            </a:extLst>
          </p:cNvPr>
          <p:cNvSpPr/>
          <p:nvPr/>
        </p:nvSpPr>
        <p:spPr>
          <a:xfrm rot="18135198">
            <a:off x="3638835" y="6383981"/>
            <a:ext cx="50656" cy="50545"/>
          </a:xfrm>
          <a:prstGeom prst="ellipse">
            <a:avLst/>
          </a:prstGeom>
          <a:solidFill>
            <a:schemeClr val="bg2">
              <a:alpha val="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5E4C47-4227-902E-741B-24D1D708B367}"/>
              </a:ext>
            </a:extLst>
          </p:cNvPr>
          <p:cNvSpPr txBox="1">
            <a:spLocks/>
          </p:cNvSpPr>
          <p:nvPr/>
        </p:nvSpPr>
        <p:spPr>
          <a:xfrm>
            <a:off x="-1259055" y="3196883"/>
            <a:ext cx="10296375" cy="711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t-IT" sz="8000" dirty="0">
              <a:gradFill>
                <a:gsLst>
                  <a:gs pos="0">
                    <a:srgbClr val="F8DEAE"/>
                  </a:gs>
                  <a:gs pos="100000">
                    <a:srgbClr val="FCFFE1"/>
                  </a:gs>
                </a:gsLst>
                <a:lin ang="16200000" scaled="0"/>
              </a:gradFill>
              <a:latin typeface="Irresponsible Direction" panose="02000500000000000000" pitchFamily="2" charset="0"/>
            </a:endParaRPr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DC6CA704-DEE4-B9A1-35C4-D9B6FA604D3B}"/>
              </a:ext>
            </a:extLst>
          </p:cNvPr>
          <p:cNvSpPr/>
          <p:nvPr/>
        </p:nvSpPr>
        <p:spPr>
          <a:xfrm>
            <a:off x="5425925" y="625673"/>
            <a:ext cx="12547868" cy="1156716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3000"/>
                </a:schemeClr>
              </a:gs>
              <a:gs pos="14000">
                <a:schemeClr val="accent4">
                  <a:lumMod val="60000"/>
                  <a:lumOff val="40000"/>
                  <a:alpha val="39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6200000" scaled="0"/>
          </a:gradFill>
          <a:ln>
            <a:noFill/>
          </a:ln>
          <a:effectLst>
            <a:glow rad="228600">
              <a:srgbClr val="F3FF7D">
                <a:alpha val="4000"/>
              </a:srgbClr>
            </a:glow>
            <a:outerShdw blurRad="50800" dist="50800" dir="5400000" sx="1000" sy="1000" algn="ctr" rotWithShape="0">
              <a:srgbClr val="000000"/>
            </a:outerShdw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DC706ED-D74F-B5B6-5623-476DBA4C9918}"/>
              </a:ext>
            </a:extLst>
          </p:cNvPr>
          <p:cNvSpPr/>
          <p:nvPr/>
        </p:nvSpPr>
        <p:spPr>
          <a:xfrm>
            <a:off x="8744212" y="4116850"/>
            <a:ext cx="4045336" cy="4139632"/>
          </a:xfrm>
          <a:prstGeom prst="ellipse">
            <a:avLst/>
          </a:prstGeom>
          <a:gradFill>
            <a:gsLst>
              <a:gs pos="25000">
                <a:srgbClr val="FF8181">
                  <a:alpha val="51765"/>
                </a:srgbClr>
              </a:gs>
              <a:gs pos="100000">
                <a:srgbClr val="FFFFB3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BBE28EE-48EE-E0EA-D709-8BF4EB226CBC}"/>
              </a:ext>
            </a:extLst>
          </p:cNvPr>
          <p:cNvSpPr/>
          <p:nvPr/>
        </p:nvSpPr>
        <p:spPr>
          <a:xfrm rot="6079824">
            <a:off x="12212202" y="2884663"/>
            <a:ext cx="72387" cy="65526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CB29579-96F8-EB19-5306-53D925032470}"/>
              </a:ext>
            </a:extLst>
          </p:cNvPr>
          <p:cNvSpPr/>
          <p:nvPr/>
        </p:nvSpPr>
        <p:spPr>
          <a:xfrm>
            <a:off x="12546408" y="2369120"/>
            <a:ext cx="233995" cy="248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FB9CDEC-5348-B962-3D64-151C2E7B0F80}"/>
              </a:ext>
            </a:extLst>
          </p:cNvPr>
          <p:cNvSpPr/>
          <p:nvPr/>
        </p:nvSpPr>
        <p:spPr>
          <a:xfrm rot="6079824">
            <a:off x="11082386" y="3253910"/>
            <a:ext cx="53202" cy="46372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90CF57C-3A99-6EA7-9469-0AB1A44D32F7}"/>
              </a:ext>
            </a:extLst>
          </p:cNvPr>
          <p:cNvSpPr/>
          <p:nvPr/>
        </p:nvSpPr>
        <p:spPr>
          <a:xfrm rot="6079824">
            <a:off x="11143190" y="3612341"/>
            <a:ext cx="53202" cy="46372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501B586A-AB20-BECA-8DC5-E33D6DDDBB08}"/>
              </a:ext>
            </a:extLst>
          </p:cNvPr>
          <p:cNvSpPr/>
          <p:nvPr/>
        </p:nvSpPr>
        <p:spPr>
          <a:xfrm>
            <a:off x="11530527" y="3108211"/>
            <a:ext cx="2399736" cy="2286580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Ovale 134">
            <a:extLst>
              <a:ext uri="{FF2B5EF4-FFF2-40B4-BE49-F238E27FC236}">
                <a16:creationId xmlns:a16="http://schemas.microsoft.com/office/drawing/2014/main" id="{E2720E8D-DD7C-4BD7-DAAD-FCCA910CB5D0}"/>
              </a:ext>
            </a:extLst>
          </p:cNvPr>
          <p:cNvSpPr/>
          <p:nvPr/>
        </p:nvSpPr>
        <p:spPr>
          <a:xfrm rot="18135198">
            <a:off x="12764413" y="4592964"/>
            <a:ext cx="355493" cy="371307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7942391-92EA-08A5-33BC-C3B3942B6B96}"/>
              </a:ext>
            </a:extLst>
          </p:cNvPr>
          <p:cNvSpPr/>
          <p:nvPr/>
        </p:nvSpPr>
        <p:spPr>
          <a:xfrm rot="18135198">
            <a:off x="12335033" y="4132196"/>
            <a:ext cx="192238" cy="200766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BCEEB8CE-A436-DF80-A2A0-06536D675028}"/>
              </a:ext>
            </a:extLst>
          </p:cNvPr>
          <p:cNvSpPr/>
          <p:nvPr/>
        </p:nvSpPr>
        <p:spPr>
          <a:xfrm rot="18135198">
            <a:off x="12036197" y="4604381"/>
            <a:ext cx="82344" cy="92599"/>
          </a:xfrm>
          <a:prstGeom prst="ellipse">
            <a:avLst/>
          </a:prstGeom>
          <a:solidFill>
            <a:schemeClr val="bg2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168BB3B5-349F-5216-44CB-E45C4798F46E}"/>
              </a:ext>
            </a:extLst>
          </p:cNvPr>
          <p:cNvSpPr/>
          <p:nvPr/>
        </p:nvSpPr>
        <p:spPr>
          <a:xfrm rot="18135198">
            <a:off x="12584602" y="4898460"/>
            <a:ext cx="82344" cy="9259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3E3FC20-7448-E31C-96A9-976EF8BF6715}"/>
              </a:ext>
            </a:extLst>
          </p:cNvPr>
          <p:cNvSpPr/>
          <p:nvPr/>
        </p:nvSpPr>
        <p:spPr>
          <a:xfrm rot="18135198">
            <a:off x="5124484" y="1363781"/>
            <a:ext cx="112037" cy="130847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C8572ED-4194-A701-E954-927D492AABE1}"/>
              </a:ext>
            </a:extLst>
          </p:cNvPr>
          <p:cNvSpPr/>
          <p:nvPr/>
        </p:nvSpPr>
        <p:spPr>
          <a:xfrm rot="18135198">
            <a:off x="5465995" y="930715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6A66CE58-5471-4ACC-176F-386083704AB9}"/>
              </a:ext>
            </a:extLst>
          </p:cNvPr>
          <p:cNvSpPr/>
          <p:nvPr/>
        </p:nvSpPr>
        <p:spPr>
          <a:xfrm>
            <a:off x="10567245" y="-1150358"/>
            <a:ext cx="2774049" cy="2834896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7B88827-DD70-A46C-98DD-2CBB58057563}"/>
              </a:ext>
            </a:extLst>
          </p:cNvPr>
          <p:cNvSpPr/>
          <p:nvPr/>
        </p:nvSpPr>
        <p:spPr>
          <a:xfrm rot="12866233">
            <a:off x="11961459" y="1096896"/>
            <a:ext cx="258584" cy="270456"/>
          </a:xfrm>
          <a:prstGeom prst="ellipse">
            <a:avLst/>
          </a:pr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140582E-D807-1973-0E40-F0BADA5CA2EB}"/>
              </a:ext>
            </a:extLst>
          </p:cNvPr>
          <p:cNvSpPr/>
          <p:nvPr/>
        </p:nvSpPr>
        <p:spPr>
          <a:xfrm>
            <a:off x="-1567727" y="-1246715"/>
            <a:ext cx="2674736" cy="2650315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691332C8-039F-8963-1C73-89FFAC092876}"/>
              </a:ext>
            </a:extLst>
          </p:cNvPr>
          <p:cNvSpPr/>
          <p:nvPr/>
        </p:nvSpPr>
        <p:spPr>
          <a:xfrm>
            <a:off x="2678445" y="-1416623"/>
            <a:ext cx="2471133" cy="2097794"/>
          </a:xfrm>
          <a:prstGeom prst="ellipse">
            <a:avLst/>
          </a:prstGeom>
          <a:solidFill>
            <a:srgbClr val="EDD5B9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203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0846188-2FC8-4E0C-CABE-9F35458DD1F9}"/>
              </a:ext>
            </a:extLst>
          </p:cNvPr>
          <p:cNvSpPr/>
          <p:nvPr/>
        </p:nvSpPr>
        <p:spPr>
          <a:xfrm rot="6079824">
            <a:off x="7641797" y="-417417"/>
            <a:ext cx="72387" cy="65526"/>
          </a:xfrm>
          <a:prstGeom prst="ellipse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963638-DC1B-5149-4927-F6D582AC0234}"/>
              </a:ext>
            </a:extLst>
          </p:cNvPr>
          <p:cNvSpPr/>
          <p:nvPr/>
        </p:nvSpPr>
        <p:spPr>
          <a:xfrm rot="12866233">
            <a:off x="7943615" y="-555734"/>
            <a:ext cx="193327" cy="166571"/>
          </a:xfrm>
          <a:prstGeom prst="ellipse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8FE3AE01-B5E7-FDD2-3576-7FF201107842}"/>
              </a:ext>
            </a:extLst>
          </p:cNvPr>
          <p:cNvSpPr/>
          <p:nvPr/>
        </p:nvSpPr>
        <p:spPr>
          <a:xfrm rot="18135198">
            <a:off x="-1206012" y="-252249"/>
            <a:ext cx="192238" cy="200766"/>
          </a:xfrm>
          <a:prstGeom prst="ellipse">
            <a:avLst/>
          </a:prstGeom>
          <a:solidFill>
            <a:srgbClr val="F8DEAE">
              <a:alpha val="2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C67A2046-5F5E-A858-70FA-CE5CE90B9001}"/>
              </a:ext>
            </a:extLst>
          </p:cNvPr>
          <p:cNvSpPr/>
          <p:nvPr/>
        </p:nvSpPr>
        <p:spPr>
          <a:xfrm>
            <a:off x="10689631" y="-779906"/>
            <a:ext cx="2119436" cy="221612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8000"/>
                </a:schemeClr>
              </a:gs>
              <a:gs pos="100000">
                <a:srgbClr val="C5F6F7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462ED8AA-6CF8-6AFE-0A98-96EAD6239363}"/>
              </a:ext>
            </a:extLst>
          </p:cNvPr>
          <p:cNvSpPr/>
          <p:nvPr/>
        </p:nvSpPr>
        <p:spPr>
          <a:xfrm>
            <a:off x="7817142" y="-3188280"/>
            <a:ext cx="6057226" cy="5558719"/>
          </a:xfrm>
          <a:prstGeom prst="ellipse">
            <a:avLst/>
          </a:prstGeom>
          <a:solidFill>
            <a:srgbClr val="C5F6F7">
              <a:alpha val="15294"/>
            </a:srgbClr>
          </a:solidFill>
          <a:ln>
            <a:noFill/>
          </a:ln>
          <a:effectLst>
            <a:glow rad="1041400">
              <a:srgbClr val="FCFFE1">
                <a:alpha val="4000"/>
              </a:srgbClr>
            </a:glow>
            <a:softEdge rad="1206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85C985-0724-E947-CE92-7A4299321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56723F-FAE2-D4CF-C5E0-3EB4E0F4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5116" y="1579271"/>
            <a:ext cx="5769024" cy="1617021"/>
          </a:xfrm>
        </p:spPr>
        <p:txBody>
          <a:bodyPr>
            <a:normAutofit/>
          </a:bodyPr>
          <a:lstStyle/>
          <a:p>
            <a:r>
              <a:rPr lang="it-IT" sz="7200" dirty="0">
                <a:solidFill>
                  <a:srgbClr val="F8DAB6"/>
                </a:solidFill>
                <a:latin typeface="Personal Services" panose="02000500000000000000" pitchFamily="2" charset="0"/>
              </a:rPr>
              <a:t>Thanks!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798A2A-FFD2-C592-F27D-DA15B4016690}"/>
              </a:ext>
            </a:extLst>
          </p:cNvPr>
          <p:cNvGrpSpPr/>
          <p:nvPr/>
        </p:nvGrpSpPr>
        <p:grpSpPr>
          <a:xfrm>
            <a:off x="-597548" y="-878797"/>
            <a:ext cx="8125989" cy="8665178"/>
            <a:chOff x="6323632" y="718963"/>
            <a:chExt cx="4644161" cy="5057406"/>
          </a:xfrm>
          <a:noFill/>
          <a:effectLst>
            <a:outerShdw blurRad="50800" dist="50800" dir="5400000" sx="1000" sy="1000" algn="ctr" rotWithShape="0">
              <a:srgbClr val="000000">
                <a:alpha val="98000"/>
              </a:srgbClr>
            </a:outerShdw>
          </a:effectLst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681DA441-0AAC-99A1-5ED9-AF45C71C6B4F}"/>
                </a:ext>
              </a:extLst>
            </p:cNvPr>
            <p:cNvSpPr/>
            <p:nvPr/>
          </p:nvSpPr>
          <p:spPr>
            <a:xfrm>
              <a:off x="6323632" y="718963"/>
              <a:ext cx="4644161" cy="5057406"/>
            </a:xfrm>
            <a:prstGeom prst="ellipse">
              <a:avLst/>
            </a:prstGeom>
            <a:grpFill/>
            <a:ln>
              <a:noFill/>
            </a:ln>
            <a:effectLst>
              <a:softEdge rad="990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F8AE798-BC74-8D48-C374-7CE24EDD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355" y="1873767"/>
              <a:ext cx="2734784" cy="2734784"/>
            </a:xfrm>
            <a:prstGeom prst="rect">
              <a:avLst/>
            </a:prstGeom>
            <a:grpFill/>
            <a:effectLst>
              <a:reflection blurRad="38100" stA="50000" endA="300" endPos="58000" dist="508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416432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3535CC9E-DC41-FAEF-CDB6-DF21C6A7D76A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CB698F-D47E-8854-DC31-9D842F030502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pentagono 12">
            <a:extLst>
              <a:ext uri="{FF2B5EF4-FFF2-40B4-BE49-F238E27FC236}">
                <a16:creationId xmlns:a16="http://schemas.microsoft.com/office/drawing/2014/main" id="{E7E85BF1-33AC-27F0-6221-5197F5976356}"/>
              </a:ext>
            </a:extLst>
          </p:cNvPr>
          <p:cNvSpPr/>
          <p:nvPr/>
        </p:nvSpPr>
        <p:spPr>
          <a:xfrm flipH="1">
            <a:off x="5563531" y="2772184"/>
            <a:ext cx="5599944" cy="1119502"/>
          </a:xfrm>
          <a:prstGeom prst="homePlate">
            <a:avLst/>
          </a:prstGeom>
          <a:gradFill>
            <a:gsLst>
              <a:gs pos="0">
                <a:srgbClr val="92D050">
                  <a:alpha val="56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For heavy weight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computations</a:t>
            </a:r>
            <a:endParaRPr lang="it-IT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Written</a:t>
            </a:r>
            <a:r>
              <a:rPr lang="it-IT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 in </a:t>
            </a:r>
            <a:r>
              <a:rPr lang="it-IT" sz="2400" dirty="0" err="1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python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2916503" y="2501244"/>
            <a:ext cx="2643955" cy="1943381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20000"/>
                </a:srgbClr>
              </a:gs>
              <a:gs pos="100000">
                <a:srgbClr val="FFFF00">
                  <a:alpha val="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8698" y="2708171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ccia a pentagono 10">
            <a:extLst>
              <a:ext uri="{FF2B5EF4-FFF2-40B4-BE49-F238E27FC236}">
                <a16:creationId xmlns:a16="http://schemas.microsoft.com/office/drawing/2014/main" id="{8C62EBAA-8EE7-1AD4-4A0E-C5F733BCE6D9}"/>
              </a:ext>
            </a:extLst>
          </p:cNvPr>
          <p:cNvSpPr/>
          <p:nvPr/>
        </p:nvSpPr>
        <p:spPr>
          <a:xfrm>
            <a:off x="1327272" y="4937545"/>
            <a:ext cx="5867736" cy="1119502"/>
          </a:xfrm>
          <a:prstGeom prst="homePlate">
            <a:avLst/>
          </a:prstGeom>
          <a:gradFill>
            <a:gsLst>
              <a:gs pos="0">
                <a:srgbClr val="92D050">
                  <a:alpha val="50000"/>
                </a:srgbClr>
              </a:gs>
              <a:gs pos="100000">
                <a:srgbClr val="FFFF00">
                  <a:alpha val="21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Responsive GUI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Modular and flexible structure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46" y="4864907"/>
            <a:ext cx="1338050" cy="119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7430948" y="4515437"/>
            <a:ext cx="2678132" cy="2497117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12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F7A05F-EA34-F36C-1FC7-37DE0CF19BFD}"/>
              </a:ext>
            </a:extLst>
          </p:cNvPr>
          <p:cNvSpPr txBox="1"/>
          <p:nvPr/>
        </p:nvSpPr>
        <p:spPr>
          <a:xfrm>
            <a:off x="8481405" y="2277813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Flask Backend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74DFD65-9A1C-E440-D84B-664424B83AF8}"/>
              </a:ext>
            </a:extLst>
          </p:cNvPr>
          <p:cNvSpPr txBox="1"/>
          <p:nvPr/>
        </p:nvSpPr>
        <p:spPr>
          <a:xfrm>
            <a:off x="1313474" y="4427254"/>
            <a:ext cx="405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FFE1"/>
                </a:solidFill>
                <a:latin typeface="Personal Services" panose="02000500000000000000" pitchFamily="2" charset="0"/>
              </a:rPr>
              <a:t>react frontend</a:t>
            </a:r>
            <a:endParaRPr lang="it-IT" dirty="0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8EC9714-39BB-FFF8-1703-AD3E2D63CB3A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A2EB72A6-2AB7-A83B-6135-C94E51BF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3879342" y="2708744"/>
            <a:ext cx="902379" cy="12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B731CB3B-3652-1EBC-D6E5-D5C42BEC4D96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11499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99E2E33-F56D-F874-6331-912BA3556C07}"/>
              </a:ext>
            </a:extLst>
          </p:cNvPr>
          <p:cNvSpPr/>
          <p:nvPr/>
        </p:nvSpPr>
        <p:spPr>
          <a:xfrm>
            <a:off x="-2146390" y="4170098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16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B217418-DF93-B86B-7ED2-868EE21C9600}"/>
              </a:ext>
            </a:extLst>
          </p:cNvPr>
          <p:cNvSpPr/>
          <p:nvPr/>
        </p:nvSpPr>
        <p:spPr>
          <a:xfrm>
            <a:off x="-1949648" y="-1605610"/>
            <a:ext cx="7788347" cy="4100360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C8F8012-5A9C-AB7B-8E21-239B72BFA1DE}"/>
              </a:ext>
            </a:extLst>
          </p:cNvPr>
          <p:cNvSpPr/>
          <p:nvPr/>
        </p:nvSpPr>
        <p:spPr>
          <a:xfrm>
            <a:off x="-940921" y="-1413529"/>
            <a:ext cx="6713356" cy="359832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93DF86-4999-B32A-DF28-F21CA3A0FFF0}"/>
              </a:ext>
            </a:extLst>
          </p:cNvPr>
          <p:cNvSpPr/>
          <p:nvPr/>
        </p:nvSpPr>
        <p:spPr>
          <a:xfrm rot="1962689">
            <a:off x="9331019" y="1872861"/>
            <a:ext cx="2866821" cy="2341545"/>
          </a:xfrm>
          <a:prstGeom prst="ellipse">
            <a:avLst/>
          </a:prstGeom>
          <a:gradFill flip="none" rotWithShape="1">
            <a:gsLst>
              <a:gs pos="0">
                <a:srgbClr val="C5F6F7">
                  <a:alpha val="15000"/>
                </a:srgbClr>
              </a:gs>
              <a:gs pos="100000">
                <a:srgbClr val="FFFF00">
                  <a:alpha val="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Flask - Flask Python Png PNG Image | Transparent PNG Free ...">
            <a:extLst>
              <a:ext uri="{FF2B5EF4-FFF2-40B4-BE49-F238E27FC236}">
                <a16:creationId xmlns:a16="http://schemas.microsoft.com/office/drawing/2014/main" id="{9A0F3BD3-2681-7E40-74C9-9FA1D3BB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426">
            <a:off x="10374320" y="2122184"/>
            <a:ext cx="978443" cy="14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CB769B4A-3242-220E-A22C-ACF1F19BB570}"/>
              </a:ext>
            </a:extLst>
          </p:cNvPr>
          <p:cNvSpPr txBox="1">
            <a:spLocks/>
          </p:cNvSpPr>
          <p:nvPr/>
        </p:nvSpPr>
        <p:spPr>
          <a:xfrm>
            <a:off x="-441967" y="317613"/>
            <a:ext cx="6391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CODE STRUCTURE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4DE2BC-F454-05DE-4853-0D47FB8E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03" y="4014062"/>
            <a:ext cx="1441399" cy="131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134A4DF-BDA0-7DEE-BCF5-939AC9969C1C}"/>
              </a:ext>
            </a:extLst>
          </p:cNvPr>
          <p:cNvSpPr/>
          <p:nvPr/>
        </p:nvSpPr>
        <p:spPr>
          <a:xfrm rot="1962689">
            <a:off x="2556046" y="3366001"/>
            <a:ext cx="2884987" cy="2729183"/>
          </a:xfrm>
          <a:prstGeom prst="ellipse">
            <a:avLst/>
          </a:prstGeom>
          <a:gradFill flip="none" rotWithShape="1">
            <a:gsLst>
              <a:gs pos="0">
                <a:srgbClr val="FCFFE1">
                  <a:alpha val="9000"/>
                </a:srgbClr>
              </a:gs>
              <a:gs pos="100000">
                <a:srgbClr val="7030A0">
                  <a:alpha val="4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0DB0C023-A41E-3A8A-CE51-426D85C3726A}"/>
              </a:ext>
            </a:extLst>
          </p:cNvPr>
          <p:cNvSpPr/>
          <p:nvPr/>
        </p:nvSpPr>
        <p:spPr>
          <a:xfrm rot="20836990">
            <a:off x="3674318" y="1522017"/>
            <a:ext cx="6551271" cy="1325563"/>
          </a:xfrm>
          <a:prstGeom prst="curvedDownArrow">
            <a:avLst/>
          </a:prstGeom>
          <a:gradFill>
            <a:gsLst>
              <a:gs pos="0">
                <a:srgbClr val="FDD16D">
                  <a:alpha val="61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Freccia circolare in su 28">
            <a:extLst>
              <a:ext uri="{FF2B5EF4-FFF2-40B4-BE49-F238E27FC236}">
                <a16:creationId xmlns:a16="http://schemas.microsoft.com/office/drawing/2014/main" id="{7415D671-C998-D7BA-633A-2686D034C229}"/>
              </a:ext>
            </a:extLst>
          </p:cNvPr>
          <p:cNvSpPr/>
          <p:nvPr/>
        </p:nvSpPr>
        <p:spPr>
          <a:xfrm rot="20780032" flipH="1">
            <a:off x="4555188" y="4865586"/>
            <a:ext cx="6765236" cy="1260823"/>
          </a:xfrm>
          <a:prstGeom prst="curvedUpArrow">
            <a:avLst/>
          </a:prstGeom>
          <a:gradFill>
            <a:gsLst>
              <a:gs pos="0">
                <a:srgbClr val="FDD16D">
                  <a:alpha val="68000"/>
                </a:srgbClr>
              </a:gs>
              <a:gs pos="100000">
                <a:srgbClr val="92D050">
                  <a:alpha val="49000"/>
                </a:srgbClr>
              </a:gs>
            </a:gsLst>
            <a:lin ang="16200000" scaled="0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BE52BF7-82E3-E6FB-5DC0-65D4187AA0BF}"/>
              </a:ext>
            </a:extLst>
          </p:cNvPr>
          <p:cNvSpPr txBox="1"/>
          <p:nvPr/>
        </p:nvSpPr>
        <p:spPr>
          <a:xfrm>
            <a:off x="6949953" y="1738696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State update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AEBA57-C5D2-E138-1939-1418B3C8B8A8}"/>
              </a:ext>
            </a:extLst>
          </p:cNvPr>
          <p:cNvSpPr txBox="1"/>
          <p:nvPr/>
        </p:nvSpPr>
        <p:spPr>
          <a:xfrm>
            <a:off x="5772435" y="5359295"/>
            <a:ext cx="413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Generated pattern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A7A7B3D-6766-536A-51D8-80F52C2BE5F6}"/>
              </a:ext>
            </a:extLst>
          </p:cNvPr>
          <p:cNvSpPr txBox="1"/>
          <p:nvPr/>
        </p:nvSpPr>
        <p:spPr>
          <a:xfrm>
            <a:off x="5374072" y="3339101"/>
            <a:ext cx="413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Frontend - backend</a:t>
            </a:r>
          </a:p>
          <a:p>
            <a:pPr algn="ctr"/>
            <a:r>
              <a:rPr lang="en-US" sz="2400" dirty="0">
                <a:solidFill>
                  <a:srgbClr val="FCFFE1">
                    <a:alpha val="63000"/>
                  </a:srgbClr>
                </a:solidFill>
                <a:latin typeface="Irresponsible Direction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communication</a:t>
            </a:r>
          </a:p>
        </p:txBody>
      </p:sp>
      <p:sp>
        <p:nvSpPr>
          <p:cNvPr id="34" name="Segnaposto numero diapositiva 13">
            <a:extLst>
              <a:ext uri="{FF2B5EF4-FFF2-40B4-BE49-F238E27FC236}">
                <a16:creationId xmlns:a16="http://schemas.microsoft.com/office/drawing/2014/main" id="{2A816113-E72A-3E3F-CC93-785ABB0B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9B5B845B-8732-254A-FA53-3A18F25BEF53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0DD8FD2-11C4-9379-CD07-7B471F6C44F5}"/>
              </a:ext>
            </a:extLst>
          </p:cNvPr>
          <p:cNvSpPr/>
          <p:nvPr/>
        </p:nvSpPr>
        <p:spPr>
          <a:xfrm>
            <a:off x="220346" y="5714710"/>
            <a:ext cx="2399736" cy="2286580"/>
          </a:xfrm>
          <a:prstGeom prst="ellipse">
            <a:avLst/>
          </a:prstGeom>
          <a:solidFill>
            <a:srgbClr val="EDD5B9">
              <a:alpha val="6000"/>
            </a:srgbClr>
          </a:solidFill>
          <a:ln>
            <a:noFill/>
          </a:ln>
          <a:effectLst>
            <a:softEdge rad="177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888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076CA-DC5E-0FB2-604D-99B753022B4F}"/>
              </a:ext>
            </a:extLst>
          </p:cNvPr>
          <p:cNvSpPr txBox="1"/>
          <p:nvPr/>
        </p:nvSpPr>
        <p:spPr>
          <a:xfrm>
            <a:off x="986402" y="3569217"/>
            <a:ext cx="452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App.js is the main component 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2982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B00A51C-CBD6-52CA-DAC8-C2F2AAEB3FA7}"/>
              </a:ext>
            </a:extLst>
          </p:cNvPr>
          <p:cNvSpPr txBox="1"/>
          <p:nvPr/>
        </p:nvSpPr>
        <p:spPr>
          <a:xfrm>
            <a:off x="1675238" y="4224524"/>
            <a:ext cx="6935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Calls the other components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Updates the state depending on them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Sends the state to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Receives the pattern from the backend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Handles the counter for the reproduction</a:t>
            </a:r>
          </a:p>
          <a:p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D0FF380-2928-268E-2C94-056009330E29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E45145E-F07C-0C71-BF1B-32539C96ACF6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3657EC5-B068-1A93-127B-D73D75592A52}"/>
              </a:ext>
            </a:extLst>
          </p:cNvPr>
          <p:cNvSpPr/>
          <p:nvPr/>
        </p:nvSpPr>
        <p:spPr>
          <a:xfrm>
            <a:off x="8203653" y="4192772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9438F2-73AE-6A23-A781-AE5E2CBF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0735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>
            <a:extLst>
              <a:ext uri="{FF2B5EF4-FFF2-40B4-BE49-F238E27FC236}">
                <a16:creationId xmlns:a16="http://schemas.microsoft.com/office/drawing/2014/main" id="{BB11BEBA-6EDD-F7A9-D820-AFA22155C435}"/>
              </a:ext>
            </a:extLst>
          </p:cNvPr>
          <p:cNvSpPr/>
          <p:nvPr/>
        </p:nvSpPr>
        <p:spPr>
          <a:xfrm>
            <a:off x="7621884" y="4821153"/>
            <a:ext cx="6290462" cy="5057406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10033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04D87CE-559A-61AC-63C3-811DB7AF0CFC}"/>
              </a:ext>
            </a:extLst>
          </p:cNvPr>
          <p:cNvSpPr/>
          <p:nvPr/>
        </p:nvSpPr>
        <p:spPr>
          <a:xfrm rot="451510">
            <a:off x="11709922" y="-417413"/>
            <a:ext cx="1545072" cy="1566515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00B0F0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5790219-5AE0-B206-5D01-DE4C7C25A14A}"/>
              </a:ext>
            </a:extLst>
          </p:cNvPr>
          <p:cNvSpPr/>
          <p:nvPr/>
        </p:nvSpPr>
        <p:spPr>
          <a:xfrm rot="18135198">
            <a:off x="11246365" y="-1406495"/>
            <a:ext cx="1956249" cy="1929634"/>
          </a:xfrm>
          <a:prstGeom prst="ellipse">
            <a:avLst/>
          </a:prstGeom>
          <a:solidFill>
            <a:schemeClr val="accent5">
              <a:lumMod val="20000"/>
              <a:lumOff val="80000"/>
              <a:alpha val="1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701E18CD-355B-74F0-CD7F-A286BBFD7C83}"/>
              </a:ext>
            </a:extLst>
          </p:cNvPr>
          <p:cNvSpPr/>
          <p:nvPr/>
        </p:nvSpPr>
        <p:spPr>
          <a:xfrm>
            <a:off x="-2323563" y="-1469897"/>
            <a:ext cx="6767204" cy="4351338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AE38AB5-D42F-6AA3-4DBE-A28AEE41D99A}"/>
              </a:ext>
            </a:extLst>
          </p:cNvPr>
          <p:cNvSpPr/>
          <p:nvPr/>
        </p:nvSpPr>
        <p:spPr>
          <a:xfrm>
            <a:off x="-1158916" y="-1196793"/>
            <a:ext cx="542893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-25139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8026-DEA3-E06F-6FE6-9C21F80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2" y="544746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045148-8428-4C4B-F14F-F74E888D6639}"/>
              </a:ext>
            </a:extLst>
          </p:cNvPr>
          <p:cNvSpPr/>
          <p:nvPr/>
        </p:nvSpPr>
        <p:spPr>
          <a:xfrm>
            <a:off x="8193946" y="1230914"/>
            <a:ext cx="1056558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App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9B165C-52A7-3DFF-FDF5-B7A164381F9B}"/>
              </a:ext>
            </a:extLst>
          </p:cNvPr>
          <p:cNvSpPr/>
          <p:nvPr/>
        </p:nvSpPr>
        <p:spPr>
          <a:xfrm>
            <a:off x="5997917" y="2754627"/>
            <a:ext cx="153857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Control panel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1167F63-E4D7-00CE-1A6E-12318C6FED98}"/>
              </a:ext>
            </a:extLst>
          </p:cNvPr>
          <p:cNvSpPr/>
          <p:nvPr/>
        </p:nvSpPr>
        <p:spPr>
          <a:xfrm>
            <a:off x="9250504" y="2754627"/>
            <a:ext cx="22346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Performance panel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7CA964-1E91-CF94-8ABF-8B4E23FBD17D}"/>
              </a:ext>
            </a:extLst>
          </p:cNvPr>
          <p:cNvSpPr/>
          <p:nvPr/>
        </p:nvSpPr>
        <p:spPr>
          <a:xfrm>
            <a:off x="1903792" y="417191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metronome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0DD7D9-9D61-D3EC-F4CC-BFA05B9C1940}"/>
              </a:ext>
            </a:extLst>
          </p:cNvPr>
          <p:cNvSpPr/>
          <p:nvPr/>
        </p:nvSpPr>
        <p:spPr>
          <a:xfrm>
            <a:off x="2836019" y="4952699"/>
            <a:ext cx="1374187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measure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D31595-21FB-786F-3C65-AB958AA38C83}"/>
              </a:ext>
            </a:extLst>
          </p:cNvPr>
          <p:cNvSpPr/>
          <p:nvPr/>
        </p:nvSpPr>
        <p:spPr>
          <a:xfrm>
            <a:off x="4386142" y="5436818"/>
            <a:ext cx="177478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complexity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1E5384A-8DDC-CE1D-B64B-A5AD2AC1A785}"/>
              </a:ext>
            </a:extLst>
          </p:cNvPr>
          <p:cNvSpPr/>
          <p:nvPr/>
        </p:nvSpPr>
        <p:spPr>
          <a:xfrm>
            <a:off x="6404086" y="5196504"/>
            <a:ext cx="872363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apm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A4EEA75-DFAB-C503-4EE2-FAD7C58765EB}"/>
              </a:ext>
            </a:extLst>
          </p:cNvPr>
          <p:cNvSpPr/>
          <p:nvPr/>
        </p:nvSpPr>
        <p:spPr>
          <a:xfrm>
            <a:off x="9435604" y="3849649"/>
            <a:ext cx="1864454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</a:t>
            </a:r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channel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1E3461A-24BB-FFF6-B455-EC30428D4A8F}"/>
              </a:ext>
            </a:extLst>
          </p:cNvPr>
          <p:cNvSpPr/>
          <p:nvPr/>
        </p:nvSpPr>
        <p:spPr>
          <a:xfrm>
            <a:off x="9435604" y="3849650"/>
            <a:ext cx="1864454" cy="725866"/>
          </a:xfrm>
          <a:prstGeom prst="roundRect">
            <a:avLst/>
          </a:prstGeom>
          <a:gradFill>
            <a:gsLst>
              <a:gs pos="2000">
                <a:srgbClr val="FFFF00">
                  <a:alpha val="29000"/>
                </a:srgbClr>
              </a:gs>
              <a:gs pos="12000">
                <a:srgbClr val="A3D744">
                  <a:alpha val="0"/>
                </a:srgbClr>
              </a:gs>
              <a:gs pos="0">
                <a:srgbClr val="92D050">
                  <a:alpha val="52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EE54AFA2-11F7-BE91-6FF3-6BB4EAAF91E6}"/>
              </a:ext>
            </a:extLst>
          </p:cNvPr>
          <p:cNvSpPr/>
          <p:nvPr/>
        </p:nvSpPr>
        <p:spPr>
          <a:xfrm>
            <a:off x="8354806" y="4998171"/>
            <a:ext cx="1503501" cy="64923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CFFE1"/>
                </a:solidFill>
                <a:latin typeface="Personal Services" panose="02000500000000000000" pitchFamily="2" charset="0"/>
              </a:rPr>
              <a:t>Sound control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D5C1CDF-9EEE-51DD-A4EF-03BBE84AB1F1}"/>
              </a:ext>
            </a:extLst>
          </p:cNvPr>
          <p:cNvSpPr/>
          <p:nvPr/>
        </p:nvSpPr>
        <p:spPr>
          <a:xfrm>
            <a:off x="10665669" y="5263321"/>
            <a:ext cx="883556" cy="457204"/>
          </a:xfrm>
          <a:prstGeom prst="roundRect">
            <a:avLst/>
          </a:prstGeom>
          <a:gradFill>
            <a:gsLst>
              <a:gs pos="0">
                <a:srgbClr val="92D050">
                  <a:alpha val="45000"/>
                </a:srgbClr>
              </a:gs>
              <a:gs pos="100000">
                <a:srgbClr val="FFFF00">
                  <a:alpha val="4200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FCFFE1"/>
                </a:solidFill>
                <a:latin typeface="Personal Services" panose="02000500000000000000" pitchFamily="2" charset="0"/>
              </a:rPr>
              <a:t>cell</a:t>
            </a:r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2C54C2-F5E0-B563-7F15-C073EC98A12C}"/>
              </a:ext>
            </a:extLst>
          </p:cNvPr>
          <p:cNvSpPr/>
          <p:nvPr/>
        </p:nvSpPr>
        <p:spPr>
          <a:xfrm>
            <a:off x="10665669" y="5261328"/>
            <a:ext cx="883556" cy="524792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B11EC-437B-8F0D-11E4-C09F2EE2A888}"/>
              </a:ext>
            </a:extLst>
          </p:cNvPr>
          <p:cNvCxnSpPr>
            <a:cxnSpLocks/>
          </p:cNvCxnSpPr>
          <p:nvPr/>
        </p:nvCxnSpPr>
        <p:spPr>
          <a:xfrm flipV="1">
            <a:off x="7276449" y="1880148"/>
            <a:ext cx="1078357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0E1BB-94DB-D1A8-8E37-D5E0029B51CF}"/>
              </a:ext>
            </a:extLst>
          </p:cNvPr>
          <p:cNvCxnSpPr>
            <a:cxnSpLocks/>
          </p:cNvCxnSpPr>
          <p:nvPr/>
        </p:nvCxnSpPr>
        <p:spPr>
          <a:xfrm>
            <a:off x="9005104" y="1880148"/>
            <a:ext cx="949664" cy="874479"/>
          </a:xfrm>
          <a:prstGeom prst="line">
            <a:avLst/>
          </a:prstGeom>
          <a:ln w="15875">
            <a:solidFill>
              <a:srgbClr val="FCFFE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9810A66-979F-E363-858F-EA1CCA0F6B3F}"/>
              </a:ext>
            </a:extLst>
          </p:cNvPr>
          <p:cNvCxnSpPr>
            <a:cxnSpLocks/>
          </p:cNvCxnSpPr>
          <p:nvPr/>
        </p:nvCxnSpPr>
        <p:spPr>
          <a:xfrm>
            <a:off x="10367831" y="3426994"/>
            <a:ext cx="0" cy="430232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B762511-85B4-B946-7F6B-51CE5263F7FF}"/>
              </a:ext>
            </a:extLst>
          </p:cNvPr>
          <p:cNvCxnSpPr>
            <a:cxnSpLocks/>
          </p:cNvCxnSpPr>
          <p:nvPr/>
        </p:nvCxnSpPr>
        <p:spPr>
          <a:xfrm>
            <a:off x="10665669" y="4575516"/>
            <a:ext cx="441778" cy="6838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A9E9307-3C58-F876-4A01-7F7E2B2928B2}"/>
              </a:ext>
            </a:extLst>
          </p:cNvPr>
          <p:cNvCxnSpPr>
            <a:cxnSpLocks/>
          </p:cNvCxnSpPr>
          <p:nvPr/>
        </p:nvCxnSpPr>
        <p:spPr>
          <a:xfrm flipH="1">
            <a:off x="9471393" y="4588079"/>
            <a:ext cx="569706" cy="405834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0A6408B-5868-4A95-D162-B96D94D028B9}"/>
              </a:ext>
            </a:extLst>
          </p:cNvPr>
          <p:cNvCxnSpPr>
            <a:cxnSpLocks/>
          </p:cNvCxnSpPr>
          <p:nvPr/>
        </p:nvCxnSpPr>
        <p:spPr>
          <a:xfrm flipV="1">
            <a:off x="3365284" y="3403861"/>
            <a:ext cx="2908194" cy="76805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58A233C-E887-C13B-C821-C341173C4A0A}"/>
              </a:ext>
            </a:extLst>
          </p:cNvPr>
          <p:cNvCxnSpPr>
            <a:cxnSpLocks/>
          </p:cNvCxnSpPr>
          <p:nvPr/>
        </p:nvCxnSpPr>
        <p:spPr>
          <a:xfrm flipV="1">
            <a:off x="3932606" y="3403861"/>
            <a:ext cx="2572366" cy="1542477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F8F7251-558A-3058-EF37-F26ED41B10CE}"/>
              </a:ext>
            </a:extLst>
          </p:cNvPr>
          <p:cNvCxnSpPr>
            <a:cxnSpLocks/>
          </p:cNvCxnSpPr>
          <p:nvPr/>
        </p:nvCxnSpPr>
        <p:spPr>
          <a:xfrm flipV="1">
            <a:off x="5503054" y="3397500"/>
            <a:ext cx="1144602" cy="2039318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BC717E38-740E-8ABC-60D8-1CF7F4BF69B5}"/>
              </a:ext>
            </a:extLst>
          </p:cNvPr>
          <p:cNvCxnSpPr>
            <a:cxnSpLocks/>
          </p:cNvCxnSpPr>
          <p:nvPr/>
        </p:nvCxnSpPr>
        <p:spPr>
          <a:xfrm flipH="1" flipV="1">
            <a:off x="6840267" y="3403861"/>
            <a:ext cx="88663" cy="1792643"/>
          </a:xfrm>
          <a:prstGeom prst="line">
            <a:avLst/>
          </a:prstGeom>
          <a:ln>
            <a:solidFill>
              <a:srgbClr val="FCFFE1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6C359715-F184-E7BB-FEFC-6B834668D174}"/>
              </a:ext>
            </a:extLst>
          </p:cNvPr>
          <p:cNvSpPr/>
          <p:nvPr/>
        </p:nvSpPr>
        <p:spPr>
          <a:xfrm rot="18135198">
            <a:off x="907035" y="6268753"/>
            <a:ext cx="1545072" cy="1566515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629F388-F28F-8D76-1DAA-B2D7E81322BF}"/>
              </a:ext>
            </a:extLst>
          </p:cNvPr>
          <p:cNvSpPr/>
          <p:nvPr/>
        </p:nvSpPr>
        <p:spPr>
          <a:xfrm>
            <a:off x="10665669" y="5259334"/>
            <a:ext cx="883556" cy="586403"/>
          </a:xfrm>
          <a:prstGeom prst="roundRect">
            <a:avLst/>
          </a:prstGeom>
          <a:gradFill>
            <a:gsLst>
              <a:gs pos="6000">
                <a:srgbClr val="FFFF00">
                  <a:alpha val="40000"/>
                </a:srgbClr>
              </a:gs>
              <a:gs pos="14000">
                <a:srgbClr val="A0D645">
                  <a:alpha val="0"/>
                </a:srgbClr>
              </a:gs>
              <a:gs pos="0">
                <a:srgbClr val="92D050">
                  <a:alpha val="45000"/>
                </a:srgbClr>
              </a:gs>
              <a:gs pos="100000">
                <a:srgbClr val="FFFF00">
                  <a:alpha val="0"/>
                </a:srgbClr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CFFE1"/>
              </a:solidFill>
              <a:latin typeface="Personal Servic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4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e 33">
            <a:extLst>
              <a:ext uri="{FF2B5EF4-FFF2-40B4-BE49-F238E27FC236}">
                <a16:creationId xmlns:a16="http://schemas.microsoft.com/office/drawing/2014/main" id="{0FB4397C-65E4-0817-0A34-E430052A5322}"/>
              </a:ext>
            </a:extLst>
          </p:cNvPr>
          <p:cNvSpPr/>
          <p:nvPr/>
        </p:nvSpPr>
        <p:spPr>
          <a:xfrm>
            <a:off x="7832626" y="-3239935"/>
            <a:ext cx="4045336" cy="4139632"/>
          </a:xfrm>
          <a:prstGeom prst="ellipse">
            <a:avLst/>
          </a:prstGeom>
          <a:gradFill flip="none" rotWithShape="1">
            <a:gsLst>
              <a:gs pos="25000">
                <a:srgbClr val="FF8181">
                  <a:alpha val="0"/>
                </a:srgbClr>
              </a:gs>
              <a:gs pos="100000">
                <a:srgbClr val="FFFFB3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639C6A25-CCBF-A1A4-75B1-67761E2211E2}"/>
              </a:ext>
            </a:extLst>
          </p:cNvPr>
          <p:cNvSpPr/>
          <p:nvPr/>
        </p:nvSpPr>
        <p:spPr>
          <a:xfrm>
            <a:off x="633470" y="3589443"/>
            <a:ext cx="10156450" cy="2581142"/>
          </a:xfrm>
          <a:prstGeom prst="roundRect">
            <a:avLst/>
          </a:prstGeom>
          <a:gradFill flip="none" rotWithShape="1">
            <a:gsLst>
              <a:gs pos="0">
                <a:srgbClr val="92D050">
                  <a:alpha val="38000"/>
                </a:srgbClr>
              </a:gs>
              <a:gs pos="100000">
                <a:srgbClr val="FFFF00">
                  <a:alpha val="1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testo, tramonto, immagine&#10;&#10;Descrizione generata automaticamente">
            <a:extLst>
              <a:ext uri="{FF2B5EF4-FFF2-40B4-BE49-F238E27FC236}">
                <a16:creationId xmlns:a16="http://schemas.microsoft.com/office/drawing/2014/main" id="{24962D98-B519-69FE-2DE7-556537B04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38" y="4924985"/>
            <a:ext cx="5395353" cy="1045897"/>
          </a:xfrm>
          <a:prstGeom prst="rect">
            <a:avLst/>
          </a:prstGeom>
        </p:spPr>
      </p:pic>
      <p:pic>
        <p:nvPicPr>
          <p:cNvPr id="22" name="Immagine 21" descr="Immagine che contiene testo, tramonto, immagine, vicino&#10;&#10;Descrizione generata automaticamente">
            <a:extLst>
              <a:ext uri="{FF2B5EF4-FFF2-40B4-BE49-F238E27FC236}">
                <a16:creationId xmlns:a16="http://schemas.microsoft.com/office/drawing/2014/main" id="{EDE94595-B54C-528B-4FEE-63CC1C0F1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93" y="3791306"/>
            <a:ext cx="5344645" cy="107727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B7EB4E6-E250-55D8-C12C-9C75C876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4" y="3791306"/>
            <a:ext cx="2454277" cy="220684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1858ABC-6E22-86BE-F0BB-4CBF7B288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9" y="3765159"/>
            <a:ext cx="1957337" cy="2206842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4903491" y="1723017"/>
            <a:ext cx="6229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All the state updates happen within those four components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Their values are sent to the backend for the pattern customization algorithm</a:t>
            </a:r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059019" y="817595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36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711917" y="1290904"/>
            <a:ext cx="138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BPM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3002281" y="3498992"/>
            <a:ext cx="7923170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366800" y="3268556"/>
            <a:ext cx="321460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159659" y="1943938"/>
            <a:ext cx="6935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vary from 50 to 180 BPM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Has an independent play function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Can be set through either slider or tap tempo</a:t>
            </a:r>
          </a:p>
          <a:p>
            <a:pPr algn="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6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A87D968D-942E-D1BD-2744-7338F40FE7FD}"/>
              </a:ext>
            </a:extLst>
          </p:cNvPr>
          <p:cNvSpPr/>
          <p:nvPr/>
        </p:nvSpPr>
        <p:spPr>
          <a:xfrm>
            <a:off x="-2255520" y="-1239861"/>
            <a:ext cx="6720840" cy="4317525"/>
          </a:xfrm>
          <a:prstGeom prst="ellipse">
            <a:avLst/>
          </a:prstGeom>
          <a:gradFill>
            <a:gsLst>
              <a:gs pos="0">
                <a:srgbClr val="FFC000">
                  <a:alpha val="41000"/>
                </a:srgbClr>
              </a:gs>
              <a:gs pos="100000">
                <a:srgbClr val="F8DCAE">
                  <a:alpha val="15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23E3638-4666-36F1-B0F1-24A1D1DE77D1}"/>
              </a:ext>
            </a:extLst>
          </p:cNvPr>
          <p:cNvSpPr/>
          <p:nvPr/>
        </p:nvSpPr>
        <p:spPr>
          <a:xfrm>
            <a:off x="-1308577" y="-966757"/>
            <a:ext cx="5656077" cy="3737306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8DCAE">
                  <a:alpha val="87000"/>
                </a:srgb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E0B653-999A-84E5-4AF0-65822317990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6B093C">
                  <a:alpha val="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3D135B4-E2E1-1069-19BE-661F3590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1728-37DB-495A-B58D-C83EED851F25}" type="slidenum">
              <a:rPr lang="it-IT" smtClean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fld>
            <a:endParaRPr lang="it-IT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68CF1C0-E994-7FE4-4E6D-6887EFB4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0" y="350111"/>
            <a:ext cx="3068779" cy="71132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6000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FRONTEND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4674FD-332B-7D1C-2D34-EBEFF9BC8B40}"/>
              </a:ext>
            </a:extLst>
          </p:cNvPr>
          <p:cNvSpPr txBox="1">
            <a:spLocks/>
          </p:cNvSpPr>
          <p:nvPr/>
        </p:nvSpPr>
        <p:spPr>
          <a:xfrm>
            <a:off x="-169570" y="1089651"/>
            <a:ext cx="4439591" cy="711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dirty="0">
                <a:gradFill>
                  <a:gsLst>
                    <a:gs pos="0">
                      <a:srgbClr val="F8DEAE"/>
                    </a:gs>
                    <a:gs pos="100000">
                      <a:srgbClr val="FCFFE1"/>
                    </a:gs>
                  </a:gsLst>
                  <a:lin ang="16200000" scaled="0"/>
                </a:gradFill>
                <a:latin typeface="Irresponsible Direction" panose="02000500000000000000" pitchFamily="2" charset="0"/>
              </a:rPr>
              <a:t>Control panel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39C5028-9C83-41F7-B80D-6AEDAB79475B}"/>
              </a:ext>
            </a:extLst>
          </p:cNvPr>
          <p:cNvGrpSpPr/>
          <p:nvPr/>
        </p:nvGrpSpPr>
        <p:grpSpPr>
          <a:xfrm>
            <a:off x="633470" y="3589443"/>
            <a:ext cx="10156450" cy="2581142"/>
            <a:chOff x="975360" y="3737305"/>
            <a:chExt cx="9540240" cy="2350979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9C6A25-CCBF-A1A4-75B1-67761E2211E2}"/>
                </a:ext>
              </a:extLst>
            </p:cNvPr>
            <p:cNvSpPr/>
            <p:nvPr/>
          </p:nvSpPr>
          <p:spPr>
            <a:xfrm>
              <a:off x="975360" y="3737305"/>
              <a:ext cx="9540240" cy="2350979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alpha val="38000"/>
                  </a:srgbClr>
                </a:gs>
                <a:gs pos="100000">
                  <a:srgbClr val="FFFF00">
                    <a:alpha val="1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testo, tramonto, immagine&#10;&#10;Descrizione generata automaticamente">
              <a:extLst>
                <a:ext uri="{FF2B5EF4-FFF2-40B4-BE49-F238E27FC236}">
                  <a16:creationId xmlns:a16="http://schemas.microsoft.com/office/drawing/2014/main" id="{24962D98-B519-69FE-2DE7-556537B0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95" y="4953755"/>
              <a:ext cx="5068007" cy="952633"/>
            </a:xfrm>
            <a:prstGeom prst="rect">
              <a:avLst/>
            </a:prstGeom>
          </p:spPr>
        </p:pic>
        <p:pic>
          <p:nvPicPr>
            <p:cNvPr id="22" name="Immagine 21" descr="Immagine che contiene testo, tramonto, immagine, vicino&#10;&#10;Descrizione generata automaticamente">
              <a:extLst>
                <a:ext uri="{FF2B5EF4-FFF2-40B4-BE49-F238E27FC236}">
                  <a16:creationId xmlns:a16="http://schemas.microsoft.com/office/drawing/2014/main" id="{EDE94595-B54C-528B-4FEE-63CC1C0F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011" y="3921168"/>
              <a:ext cx="5020376" cy="98121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B7EB4E6-E250-55D8-C12C-9C75C876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197" y="3921168"/>
              <a:ext cx="2305372" cy="201005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1858ABC-6E22-86BE-F0BB-4CBF7B28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22" y="3897352"/>
              <a:ext cx="1838582" cy="2010056"/>
            </a:xfrm>
            <a:prstGeom prst="rect">
              <a:avLst/>
            </a:prstGeom>
          </p:spPr>
        </p:pic>
      </p:grpSp>
      <p:sp>
        <p:nvSpPr>
          <p:cNvPr id="30" name="TextBox 6">
            <a:extLst>
              <a:ext uri="{FF2B5EF4-FFF2-40B4-BE49-F238E27FC236}">
                <a16:creationId xmlns:a16="http://schemas.microsoft.com/office/drawing/2014/main" id="{7225C4DC-4433-3252-FACF-D1AC8AD33556}"/>
              </a:ext>
            </a:extLst>
          </p:cNvPr>
          <p:cNvSpPr txBox="1"/>
          <p:nvPr/>
        </p:nvSpPr>
        <p:spPr>
          <a:xfrm>
            <a:off x="9284677" y="1290904"/>
            <a:ext cx="181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FCFFE1"/>
                </a:solidFill>
                <a:latin typeface="Personal Services" panose="02000500000000000000" pitchFamily="2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measure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Posterama" panose="020B0502040204020203" pitchFamily="34" charset="0"/>
              <a:ea typeface="UD Digi Kyokasho NK-B" panose="020B0400000000000000" pitchFamily="18" charset="-128"/>
              <a:cs typeface="Posterama" panose="020B0502040204020203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240498-027C-257B-44A7-836B108C43C9}"/>
              </a:ext>
            </a:extLst>
          </p:cNvPr>
          <p:cNvSpPr/>
          <p:nvPr/>
        </p:nvSpPr>
        <p:spPr>
          <a:xfrm rot="18135198">
            <a:off x="11228589" y="113446"/>
            <a:ext cx="665997" cy="683122"/>
          </a:xfrm>
          <a:prstGeom prst="ellipse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651E391-9BD0-1648-0015-9212897578AC}"/>
              </a:ext>
            </a:extLst>
          </p:cNvPr>
          <p:cNvSpPr/>
          <p:nvPr/>
        </p:nvSpPr>
        <p:spPr>
          <a:xfrm>
            <a:off x="4975860" y="3498992"/>
            <a:ext cx="594959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4A32FCC-2FC0-83E1-6431-0285915B32E8}"/>
              </a:ext>
            </a:extLst>
          </p:cNvPr>
          <p:cNvSpPr/>
          <p:nvPr/>
        </p:nvSpPr>
        <p:spPr>
          <a:xfrm>
            <a:off x="2915920" y="3256558"/>
            <a:ext cx="2614541" cy="3276337"/>
          </a:xfrm>
          <a:prstGeom prst="roundRect">
            <a:avLst/>
          </a:prstGeom>
          <a:solidFill>
            <a:srgbClr val="FCFFE1">
              <a:alpha val="9000"/>
            </a:srgbClr>
          </a:solidFill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D0F75D-646D-8FF9-0BAB-1A494E183BA1}"/>
              </a:ext>
            </a:extLst>
          </p:cNvPr>
          <p:cNvSpPr txBox="1"/>
          <p:nvPr/>
        </p:nvSpPr>
        <p:spPr>
          <a:xfrm>
            <a:off x="4462513" y="1943938"/>
            <a:ext cx="6632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Odd signatures available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From 2/4 to 7/4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sterama" panose="020B0502040204020203" pitchFamily="34" charset="0"/>
                <a:ea typeface="UD Digi Kyokasho NK-B" panose="020B0400000000000000" pitchFamily="18" charset="-128"/>
                <a:cs typeface="Posterama" panose="020B0502040204020203" pitchFamily="34" charset="0"/>
              </a:rPr>
              <a:t>Dropdown component for the selection</a:t>
            </a:r>
          </a:p>
          <a:p>
            <a:pPr algn="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8351A17-C5BB-FEF6-10F3-F54BC30F9603}"/>
              </a:ext>
            </a:extLst>
          </p:cNvPr>
          <p:cNvSpPr/>
          <p:nvPr/>
        </p:nvSpPr>
        <p:spPr>
          <a:xfrm>
            <a:off x="518457" y="3558929"/>
            <a:ext cx="3098701" cy="2671593"/>
          </a:xfrm>
          <a:prstGeom prst="roundRect">
            <a:avLst/>
          </a:prstGeom>
          <a:solidFill>
            <a:schemeClr val="tx1">
              <a:alpha val="29000"/>
            </a:schemeClr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38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Office PowerPoint</Application>
  <PresentationFormat>Widescreen</PresentationFormat>
  <Paragraphs>143</Paragraphs>
  <Slides>22</Slides>
  <Notes>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Arial</vt:lpstr>
      <vt:lpstr>Baby Doll</vt:lpstr>
      <vt:lpstr>Calibri</vt:lpstr>
      <vt:lpstr>Calibri Light</vt:lpstr>
      <vt:lpstr>Century Gothic</vt:lpstr>
      <vt:lpstr>Irresponsible Direction</vt:lpstr>
      <vt:lpstr>Personal Services</vt:lpstr>
      <vt:lpstr>Posterama</vt:lpstr>
      <vt:lpstr>Tema di Office</vt:lpstr>
      <vt:lpstr>I AM GROOVE</vt:lpstr>
      <vt:lpstr>CONCEPT</vt:lpstr>
      <vt:lpstr>Presentazione standard di PowerPoint</vt:lpstr>
      <vt:lpstr>Presentazione standard di PowerPoint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BACKEND</vt:lpstr>
      <vt:lpstr>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GROOVE</dc:title>
  <dc:creator>Filippo Gualtieri</dc:creator>
  <cp:lastModifiedBy>Gabriele Maucione</cp:lastModifiedBy>
  <cp:revision>43</cp:revision>
  <dcterms:created xsi:type="dcterms:W3CDTF">2022-09-13T19:16:31Z</dcterms:created>
  <dcterms:modified xsi:type="dcterms:W3CDTF">2022-09-18T18:03:25Z</dcterms:modified>
</cp:coreProperties>
</file>